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0AEC-B0E6-47B0-B9FD-291EB3A318DF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5F4D1-8215-4658-85EE-445985F71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354762"/>
          </a:xfrm>
        </p:spPr>
        <p:txBody>
          <a:bodyPr>
            <a:noAutofit/>
          </a:bodyPr>
          <a:lstStyle/>
          <a:p>
            <a:r>
              <a:rPr lang="en-US" sz="17500" b="1" dirty="0" smtClean="0"/>
              <a:t>The End </a:t>
            </a:r>
            <a:r>
              <a:rPr lang="en-US" sz="14500" b="1" dirty="0" smtClean="0"/>
              <a:t>(of WWII)</a:t>
            </a:r>
            <a:endParaRPr lang="en-US" sz="14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9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000" b="1" dirty="0" smtClean="0"/>
              <a:t>Nagasaki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9, 1945</a:t>
            </a:r>
          </a:p>
          <a:p>
            <a:r>
              <a:rPr lang="en-US" dirty="0" smtClean="0"/>
              <a:t>B-29 </a:t>
            </a:r>
            <a:r>
              <a:rPr lang="en-US" dirty="0" err="1" smtClean="0"/>
              <a:t>Superfortress</a:t>
            </a:r>
            <a:r>
              <a:rPr lang="en-US" dirty="0" smtClean="0"/>
              <a:t> Bock’s Car</a:t>
            </a:r>
          </a:p>
          <a:p>
            <a:r>
              <a:rPr lang="en-US" dirty="0" smtClean="0"/>
              <a:t>“Fat Man” equivalent to 21 kilotons of TNT</a:t>
            </a:r>
          </a:p>
          <a:p>
            <a:r>
              <a:rPr lang="en-US" dirty="0" smtClean="0"/>
              <a:t>70,000-80,000 died within the year</a:t>
            </a:r>
          </a:p>
          <a:p>
            <a:r>
              <a:rPr lang="en-US" dirty="0" smtClean="0"/>
              <a:t>Blast generated heat of 7050◦F and winds of 624 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4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000" b="1" dirty="0" smtClean="0"/>
              <a:t>Yalta/Potsdam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Yalta-Feb ‘45-Roosevelt, Churchill, Stalin-agree to divide/occupy </a:t>
            </a:r>
            <a:r>
              <a:rPr lang="en-US" sz="4800" dirty="0" smtClean="0"/>
              <a:t>Germany-Soviets </a:t>
            </a:r>
            <a:r>
              <a:rPr lang="en-US" sz="4800" dirty="0" smtClean="0"/>
              <a:t>to enter war against Japan</a:t>
            </a:r>
          </a:p>
          <a:p>
            <a:r>
              <a:rPr lang="en-US" sz="4800" dirty="0" smtClean="0"/>
              <a:t>Potsdam-Jul ‘45-Truman, </a:t>
            </a:r>
            <a:r>
              <a:rPr lang="en-US" sz="4800" dirty="0" smtClean="0"/>
              <a:t>Attlee (GB), </a:t>
            </a:r>
            <a:r>
              <a:rPr lang="en-US" sz="4800" dirty="0" smtClean="0"/>
              <a:t>Stalin-plan German occupation-agree to an unconditional surrender of Japan</a:t>
            </a:r>
            <a:endParaRPr lang="en-US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000" b="1" dirty="0" smtClean="0"/>
              <a:t>WAR COSTS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5400" dirty="0" smtClean="0"/>
              <a:t>22 million military personnel killed</a:t>
            </a:r>
          </a:p>
          <a:p>
            <a:r>
              <a:rPr lang="en-US" sz="5400" dirty="0" smtClean="0"/>
              <a:t>34 million wounded</a:t>
            </a:r>
          </a:p>
          <a:p>
            <a:r>
              <a:rPr lang="en-US" sz="5400" dirty="0" smtClean="0"/>
              <a:t>Europe/Asia 16 million civilians died</a:t>
            </a:r>
          </a:p>
          <a:p>
            <a:r>
              <a:rPr lang="en-US" sz="5400" dirty="0" smtClean="0"/>
              <a:t>Holocaust</a:t>
            </a:r>
          </a:p>
          <a:p>
            <a:r>
              <a:rPr lang="en-US" sz="5400" dirty="0" smtClean="0"/>
              <a:t>Bataan Death March-Japanese soldiers force 78,000 POWs to march 55 miles killing 600 Americans &amp; 10,000 Filipinos</a:t>
            </a:r>
          </a:p>
          <a:p>
            <a:r>
              <a:rPr lang="en-US" sz="5400" dirty="0" smtClean="0"/>
              <a:t>Soviets sent 1.5 million Poles to concentration camps, 100,000 killed</a:t>
            </a:r>
          </a:p>
          <a:p>
            <a:r>
              <a:rPr lang="en-US" sz="5400" dirty="0" smtClean="0"/>
              <a:t>American use of nuclear weapons</a:t>
            </a:r>
            <a:endParaRPr lang="en-US" sz="5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000" b="1" dirty="0" smtClean="0"/>
              <a:t>VOCABULARY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“soft underbelly of the Axis”</a:t>
            </a:r>
          </a:p>
          <a:p>
            <a:r>
              <a:rPr lang="en-US" sz="4400" dirty="0" smtClean="0"/>
              <a:t>Island hopping</a:t>
            </a:r>
          </a:p>
          <a:p>
            <a:r>
              <a:rPr lang="en-US" sz="3500" dirty="0" smtClean="0"/>
              <a:t>Operation Overlord</a:t>
            </a:r>
          </a:p>
          <a:p>
            <a:r>
              <a:rPr lang="en-US" sz="4400" dirty="0" smtClean="0"/>
              <a:t>V-E Day</a:t>
            </a:r>
          </a:p>
          <a:p>
            <a:r>
              <a:rPr lang="en-US" sz="4400" dirty="0" smtClean="0"/>
              <a:t>D-Day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V-J Day</a:t>
            </a:r>
          </a:p>
          <a:p>
            <a:r>
              <a:rPr lang="en-US" sz="4400" dirty="0" smtClean="0"/>
              <a:t>Operation Iceberg</a:t>
            </a:r>
          </a:p>
          <a:p>
            <a:r>
              <a:rPr lang="en-US" sz="4400" dirty="0" smtClean="0"/>
              <a:t>Operation Detachment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6200" b="1" dirty="0" smtClean="0"/>
              <a:t>Turning Point Offensives</a:t>
            </a:r>
            <a:endParaRPr lang="en-US" sz="6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Battle of Stalingrad-1943</a:t>
            </a:r>
          </a:p>
          <a:p>
            <a:pPr lvl="1"/>
            <a:r>
              <a:rPr lang="en-US" sz="3200" dirty="0" smtClean="0"/>
              <a:t>Soviets </a:t>
            </a:r>
            <a:r>
              <a:rPr lang="en-US" sz="3200" dirty="0" smtClean="0"/>
              <a:t>defeat </a:t>
            </a:r>
            <a:r>
              <a:rPr lang="en-US" sz="3200" dirty="0" smtClean="0"/>
              <a:t>Germans</a:t>
            </a:r>
          </a:p>
          <a:p>
            <a:r>
              <a:rPr lang="en-US" sz="4400" dirty="0" smtClean="0"/>
              <a:t>North Africa-May 1943</a:t>
            </a:r>
          </a:p>
          <a:p>
            <a:pPr lvl="1"/>
            <a:r>
              <a:rPr lang="en-US" sz="3200" dirty="0" smtClean="0"/>
              <a:t>Eisenhower (US)/Montgomery (GB) trap Rommel (GM); Italy retreats-leaves Africa</a:t>
            </a:r>
          </a:p>
          <a:p>
            <a:r>
              <a:rPr lang="en-US" sz="4400" dirty="0" smtClean="0"/>
              <a:t>Italy/Balkans- </a:t>
            </a:r>
            <a:r>
              <a:rPr lang="en-US" dirty="0" smtClean="0"/>
              <a:t>“soft underbelly of the Axis”</a:t>
            </a:r>
          </a:p>
          <a:p>
            <a:pPr lvl="1"/>
            <a:r>
              <a:rPr lang="en-US" sz="3200" dirty="0" smtClean="0"/>
              <a:t>Allies take Sicily; Mussolini (IT) forced to resign; new premier dissolves Fascist Party, agrees to stop war on Allies, </a:t>
            </a:r>
            <a:r>
              <a:rPr lang="en-US" sz="3200" i="1" dirty="0" smtClean="0"/>
              <a:t>declares war on Germany</a:t>
            </a:r>
            <a:endParaRPr lang="en-US" sz="3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000" b="1" dirty="0" smtClean="0"/>
              <a:t>Air/Sea War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US/British bombing raids on Germany, bomb nearly every city</a:t>
            </a:r>
          </a:p>
          <a:p>
            <a:r>
              <a:rPr lang="en-US" sz="4400" dirty="0" smtClean="0"/>
              <a:t>Planes also protect shipping routes</a:t>
            </a:r>
          </a:p>
          <a:p>
            <a:r>
              <a:rPr lang="en-US" sz="4400" dirty="0" smtClean="0"/>
              <a:t>Battle of the Coral </a:t>
            </a:r>
            <a:r>
              <a:rPr lang="en-US" sz="4400" dirty="0" smtClean="0"/>
              <a:t>Sea-May 1942</a:t>
            </a:r>
            <a:endParaRPr lang="en-US" sz="4400" dirty="0" smtClean="0"/>
          </a:p>
          <a:p>
            <a:pPr lvl="1"/>
            <a:r>
              <a:rPr lang="en-US" sz="4000" dirty="0" smtClean="0"/>
              <a:t>US/AUS air/naval forces defeat JP</a:t>
            </a:r>
          </a:p>
          <a:p>
            <a:r>
              <a:rPr lang="en-US" sz="4400" dirty="0" smtClean="0"/>
              <a:t>Battle of Midway-June 1942</a:t>
            </a:r>
          </a:p>
          <a:p>
            <a:pPr lvl="1"/>
            <a:r>
              <a:rPr lang="en-US" sz="4000" dirty="0" smtClean="0"/>
              <a:t>Begins to turn tide of war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000" b="1" dirty="0" smtClean="0"/>
              <a:t>Air/Sea War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334000"/>
          </a:xfrm>
        </p:spPr>
        <p:txBody>
          <a:bodyPr>
            <a:normAutofit fontScale="92500"/>
          </a:bodyPr>
          <a:lstStyle/>
          <a:p>
            <a:r>
              <a:rPr lang="en-US" sz="5400" dirty="0" smtClean="0"/>
              <a:t>Guadalcanal-Aug </a:t>
            </a:r>
            <a:r>
              <a:rPr lang="en-US" sz="5400" dirty="0" smtClean="0"/>
              <a:t>1942-Feb 1943</a:t>
            </a:r>
            <a:endParaRPr lang="en-US" sz="5400" dirty="0" smtClean="0"/>
          </a:p>
          <a:p>
            <a:pPr lvl="1"/>
            <a:r>
              <a:rPr lang="en-US" sz="5000" dirty="0" smtClean="0"/>
              <a:t>First invasion of Japanese-held territory</a:t>
            </a:r>
          </a:p>
          <a:p>
            <a:pPr lvl="1"/>
            <a:r>
              <a:rPr lang="en-US" sz="5000" dirty="0" smtClean="0"/>
              <a:t>Protects AUS supply line</a:t>
            </a:r>
          </a:p>
          <a:p>
            <a:r>
              <a:rPr lang="en-US" sz="5400" dirty="0" smtClean="0"/>
              <a:t>1943 allies take offensive</a:t>
            </a:r>
          </a:p>
          <a:p>
            <a:pPr lvl="1"/>
            <a:r>
              <a:rPr lang="en-US" sz="5000" dirty="0" smtClean="0"/>
              <a:t>“island hopping”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Autofit/>
          </a:bodyPr>
          <a:lstStyle/>
          <a:p>
            <a:r>
              <a:rPr lang="en-US" sz="9000" b="1" dirty="0" smtClean="0"/>
              <a:t>V-E Day         May 8, 1945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8392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Operation Overlord</a:t>
            </a:r>
          </a:p>
          <a:p>
            <a:pPr lvl="1"/>
            <a:r>
              <a:rPr lang="en-US" sz="5000" dirty="0" smtClean="0"/>
              <a:t>Allied invasion of NW </a:t>
            </a:r>
            <a:r>
              <a:rPr lang="en-US" sz="5000" dirty="0" smtClean="0"/>
              <a:t>France</a:t>
            </a:r>
            <a:endParaRPr lang="en-US" sz="5000" dirty="0" smtClean="0"/>
          </a:p>
          <a:p>
            <a:pPr lvl="1"/>
            <a:r>
              <a:rPr lang="en-US" sz="5000" dirty="0" smtClean="0"/>
              <a:t>June 6, 1944 D-Day, landing at </a:t>
            </a:r>
            <a:r>
              <a:rPr lang="en-US" sz="5000" dirty="0" smtClean="0"/>
              <a:t>Normandy, </a:t>
            </a:r>
            <a:r>
              <a:rPr lang="en-US" sz="5000" dirty="0" smtClean="0"/>
              <a:t>in Paris w/in 2 mo.</a:t>
            </a:r>
          </a:p>
          <a:p>
            <a:pPr lvl="1"/>
            <a:r>
              <a:rPr lang="en-US" sz="5000" dirty="0" smtClean="0"/>
              <a:t>September at Siegfried Line along Germany’s western edge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b="1" dirty="0" smtClean="0"/>
              <a:t>V-E Day: May 8, 1945</a:t>
            </a:r>
            <a:endParaRPr lang="en-US" sz="7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 smtClean="0"/>
              <a:t>Soviets began major drive from east</a:t>
            </a:r>
          </a:p>
          <a:p>
            <a:r>
              <a:rPr lang="en-US" sz="5400" dirty="0" smtClean="0"/>
              <a:t>Allies turn back Germans at Battle of the Bulge (late </a:t>
            </a:r>
            <a:r>
              <a:rPr lang="en-US" sz="5400" dirty="0" smtClean="0"/>
              <a:t>1944</a:t>
            </a:r>
            <a:r>
              <a:rPr lang="en-US" sz="5400" dirty="0" smtClean="0"/>
              <a:t>)</a:t>
            </a:r>
          </a:p>
          <a:p>
            <a:r>
              <a:rPr lang="en-US" sz="5400" dirty="0" smtClean="0"/>
              <a:t>April 1945 German army in Italy surrenders</a:t>
            </a:r>
          </a:p>
          <a:p>
            <a:r>
              <a:rPr lang="en-US" sz="5400" dirty="0" smtClean="0"/>
              <a:t>Soviet and Allied armies meet</a:t>
            </a:r>
          </a:p>
          <a:p>
            <a:r>
              <a:rPr lang="en-US" sz="5400" dirty="0" smtClean="0"/>
              <a:t>April 30 Hitler commits suicide</a:t>
            </a:r>
          </a:p>
          <a:p>
            <a:r>
              <a:rPr lang="en-US" sz="5400" dirty="0" smtClean="0"/>
              <a:t>May 2 Soviets take Berlin</a:t>
            </a:r>
          </a:p>
          <a:p>
            <a:r>
              <a:rPr lang="en-US" sz="5400" dirty="0" smtClean="0"/>
              <a:t>German high command surrenders</a:t>
            </a:r>
            <a:endParaRPr lang="en-US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V-J Day: September 2, 1945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4419600"/>
          </a:xfrm>
        </p:spPr>
        <p:txBody>
          <a:bodyPr>
            <a:normAutofit fontScale="55000" lnSpcReduction="20000"/>
          </a:bodyPr>
          <a:lstStyle/>
          <a:p>
            <a:r>
              <a:rPr lang="en-US" sz="5400" dirty="0" smtClean="0"/>
              <a:t>Operation Detachment: Allies take Iwo Jima-Mar ’45</a:t>
            </a:r>
          </a:p>
          <a:p>
            <a:pPr lvl="1"/>
            <a:r>
              <a:rPr lang="en-US" sz="5000" dirty="0" smtClean="0"/>
              <a:t>Only battle where US marine casualties exceed JP casualties</a:t>
            </a:r>
          </a:p>
          <a:p>
            <a:r>
              <a:rPr lang="en-US" sz="5400" dirty="0" smtClean="0"/>
              <a:t>Operation Iceberg: Allies take Okinawa-June ‘45</a:t>
            </a:r>
          </a:p>
          <a:p>
            <a:pPr lvl="1"/>
            <a:r>
              <a:rPr lang="en-US" sz="5000" dirty="0" smtClean="0"/>
              <a:t>36 Allied ships sunk, 368 damaged, 200,000 casualties, 50,000-150,000 civilian casualties</a:t>
            </a:r>
          </a:p>
          <a:p>
            <a:r>
              <a:rPr lang="en-US" sz="5400" dirty="0" smtClean="0"/>
              <a:t>Allies demand unconditional surrender; Japan refuses</a:t>
            </a:r>
          </a:p>
          <a:p>
            <a:endParaRPr lang="en-US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b="1" dirty="0" smtClean="0"/>
              <a:t>V-J Day: Sep. 2, 1945</a:t>
            </a:r>
            <a:endParaRPr lang="en-US" sz="7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August 6, 1945 Hiroshima</a:t>
            </a:r>
          </a:p>
          <a:p>
            <a:r>
              <a:rPr lang="en-US" sz="5400" dirty="0" smtClean="0"/>
              <a:t>August 8 Soviets declare war on Japan-take Manchuria</a:t>
            </a:r>
          </a:p>
          <a:p>
            <a:r>
              <a:rPr lang="en-US" sz="5400" dirty="0" smtClean="0"/>
              <a:t>August 9, 1945 Nagasaki</a:t>
            </a:r>
          </a:p>
          <a:p>
            <a:r>
              <a:rPr lang="en-US" sz="5400" dirty="0" smtClean="0"/>
              <a:t>August 14, 1945 Japan surrenders</a:t>
            </a:r>
            <a:endParaRPr lang="en-US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000" b="1" dirty="0" smtClean="0"/>
              <a:t>Hiroshima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6, 1945</a:t>
            </a:r>
          </a:p>
          <a:p>
            <a:r>
              <a:rPr lang="en-US" dirty="0" smtClean="0"/>
              <a:t>B-29 </a:t>
            </a:r>
            <a:r>
              <a:rPr lang="en-US" dirty="0" err="1" smtClean="0"/>
              <a:t>Superfortress</a:t>
            </a:r>
            <a:r>
              <a:rPr lang="en-US" dirty="0" smtClean="0"/>
              <a:t> bomber Enola Gay</a:t>
            </a:r>
          </a:p>
          <a:p>
            <a:r>
              <a:rPr lang="en-US" dirty="0" smtClean="0"/>
              <a:t>“Little Boy” – equivalent to 20,000 tons TNT</a:t>
            </a:r>
          </a:p>
          <a:p>
            <a:r>
              <a:rPr lang="en-US" dirty="0" smtClean="0"/>
              <a:t>70,000 killed immediately; 200,000 more by 1950 died from radiation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0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476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End (of WWII)</vt:lpstr>
      <vt:lpstr>Turning Point Offensives</vt:lpstr>
      <vt:lpstr>Air/Sea War</vt:lpstr>
      <vt:lpstr>Air/Sea War</vt:lpstr>
      <vt:lpstr>V-E Day         May 8, 1945</vt:lpstr>
      <vt:lpstr>V-E Day: May 8, 1945</vt:lpstr>
      <vt:lpstr>V-J Day: September 2, 1945</vt:lpstr>
      <vt:lpstr>V-J Day: Sep. 2, 1945</vt:lpstr>
      <vt:lpstr>Hiroshima</vt:lpstr>
      <vt:lpstr>Nagasaki</vt:lpstr>
      <vt:lpstr>Yalta/Potsdam</vt:lpstr>
      <vt:lpstr>WAR COSTS</vt:lpstr>
      <vt:lpstr>VOCABULARY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the War</dc:title>
  <dc:creator>gilmore</dc:creator>
  <cp:lastModifiedBy>gilmore</cp:lastModifiedBy>
  <cp:revision>20</cp:revision>
  <dcterms:created xsi:type="dcterms:W3CDTF">2012-05-09T12:37:51Z</dcterms:created>
  <dcterms:modified xsi:type="dcterms:W3CDTF">2015-05-26T18:36:50Z</dcterms:modified>
</cp:coreProperties>
</file>