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69D628-089F-4EB2-857F-A5CD103D5DC4}"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88990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9D628-089F-4EB2-857F-A5CD103D5DC4}"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137586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9D628-089F-4EB2-857F-A5CD103D5DC4}"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2569004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783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567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9816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9519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7015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5017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0799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456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9D628-089F-4EB2-857F-A5CD103D5DC4}"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3117764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0779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35450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210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9D628-089F-4EB2-857F-A5CD103D5DC4}"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378270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69D628-089F-4EB2-857F-A5CD103D5DC4}"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308265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69D628-089F-4EB2-857F-A5CD103D5DC4}" type="datetimeFigureOut">
              <a:rPr lang="en-US" smtClean="0"/>
              <a:t>5/7/2015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8083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69D628-089F-4EB2-857F-A5CD103D5DC4}" type="datetimeFigureOut">
              <a:rPr lang="en-US" smtClean="0"/>
              <a:t>5/7/2015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38468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9D628-089F-4EB2-857F-A5CD103D5DC4}" type="datetimeFigureOut">
              <a:rPr lang="en-US" smtClean="0"/>
              <a:t>5/7/2015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31761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9D628-089F-4EB2-857F-A5CD103D5DC4}"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2425307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9D628-089F-4EB2-857F-A5CD103D5DC4}"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C5B60-847A-4E23-8E0F-6B94F0D1DA54}" type="slidenum">
              <a:rPr lang="en-US" smtClean="0"/>
              <a:t>‹#›</a:t>
            </a:fld>
            <a:endParaRPr lang="en-US"/>
          </a:p>
        </p:txBody>
      </p:sp>
    </p:spTree>
    <p:extLst>
      <p:ext uri="{BB962C8B-B14F-4D97-AF65-F5344CB8AC3E}">
        <p14:creationId xmlns:p14="http://schemas.microsoft.com/office/powerpoint/2010/main" val="307651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9D628-089F-4EB2-857F-A5CD103D5DC4}" type="datetimeFigureOut">
              <a:rPr lang="en-US" smtClean="0"/>
              <a:t>5/7/2015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C5B60-847A-4E23-8E0F-6B94F0D1DA54}" type="slidenum">
              <a:rPr lang="en-US" smtClean="0"/>
              <a:t>‹#›</a:t>
            </a:fld>
            <a:endParaRPr lang="en-US"/>
          </a:p>
        </p:txBody>
      </p:sp>
    </p:spTree>
    <p:extLst>
      <p:ext uri="{BB962C8B-B14F-4D97-AF65-F5344CB8AC3E}">
        <p14:creationId xmlns:p14="http://schemas.microsoft.com/office/powerpoint/2010/main" val="30208886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A2AEF-55F3-4879-868B-4C19CCB78583}" type="datetimeFigureOut">
              <a:rPr lang="en-US" smtClean="0">
                <a:solidFill>
                  <a:prstClr val="black">
                    <a:tint val="75000"/>
                  </a:prstClr>
                </a:solidFill>
              </a:rPr>
              <a:pPr/>
              <a:t>5/7/2015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3ABE2-FC28-4E7C-B79A-F7C554D6721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150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000" b="1" dirty="0" smtClean="0"/>
              <a:t>WWI The USA Enters the WAR!!!</a:t>
            </a:r>
            <a:endParaRPr lang="en-US" sz="90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700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latin typeface="Arial" pitchFamily="34" charset="0"/>
                <a:cs typeface="Arial" pitchFamily="34" charset="0"/>
              </a:rPr>
              <a:t>Early War Years</a:t>
            </a:r>
            <a:endParaRPr lang="en-US" sz="8000" b="1" dirty="0">
              <a:latin typeface="Arial" pitchFamily="34" charset="0"/>
              <a:cs typeface="Arial" pitchFamily="34" charset="0"/>
            </a:endParaRPr>
          </a:p>
        </p:txBody>
      </p:sp>
      <p:sp>
        <p:nvSpPr>
          <p:cNvPr id="3" name="Content Placeholder 2"/>
          <p:cNvSpPr>
            <a:spLocks noGrp="1"/>
          </p:cNvSpPr>
          <p:nvPr>
            <p:ph idx="1"/>
          </p:nvPr>
        </p:nvSpPr>
        <p:spPr>
          <a:xfrm>
            <a:off x="457200" y="1600200"/>
            <a:ext cx="8458200" cy="5029200"/>
          </a:xfrm>
        </p:spPr>
        <p:txBody>
          <a:bodyPr>
            <a:normAutofit lnSpcReduction="10000"/>
          </a:bodyPr>
          <a:lstStyle/>
          <a:p>
            <a:r>
              <a:rPr lang="en-US" sz="4000" dirty="0" smtClean="0">
                <a:latin typeface="Arial" pitchFamily="34" charset="0"/>
                <a:cs typeface="Arial" pitchFamily="34" charset="0"/>
              </a:rPr>
              <a:t>Battle of the Marne-changed nature of war; Germany nears Paris, GB/</a:t>
            </a:r>
            <a:r>
              <a:rPr lang="en-US" sz="4000" dirty="0" err="1" smtClean="0">
                <a:latin typeface="Arial" pitchFamily="34" charset="0"/>
                <a:cs typeface="Arial" pitchFamily="34" charset="0"/>
              </a:rPr>
              <a:t>Fr</a:t>
            </a:r>
            <a:r>
              <a:rPr lang="en-US" sz="4000" dirty="0" smtClean="0">
                <a:latin typeface="Arial" pitchFamily="34" charset="0"/>
                <a:cs typeface="Arial" pitchFamily="34" charset="0"/>
              </a:rPr>
              <a:t> hold; trenches built; neither side gains advantage; lost hope for quick victory on both sides</a:t>
            </a:r>
          </a:p>
          <a:p>
            <a:r>
              <a:rPr lang="en-US" sz="4000" dirty="0" smtClean="0">
                <a:latin typeface="Arial" pitchFamily="34" charset="0"/>
                <a:cs typeface="Arial" pitchFamily="34" charset="0"/>
              </a:rPr>
              <a:t>“War of Attrition” - stalemate</a:t>
            </a:r>
          </a:p>
          <a:p>
            <a:r>
              <a:rPr lang="en-US" sz="4000" dirty="0" smtClean="0">
                <a:latin typeface="Arial" pitchFamily="34" charset="0"/>
                <a:cs typeface="Arial" pitchFamily="34" charset="0"/>
              </a:rPr>
              <a:t>Gallipoli-Allied defeat</a:t>
            </a:r>
          </a:p>
        </p:txBody>
      </p:sp>
    </p:spTree>
    <p:extLst>
      <p:ext uri="{BB962C8B-B14F-4D97-AF65-F5344CB8AC3E}">
        <p14:creationId xmlns:p14="http://schemas.microsoft.com/office/powerpoint/2010/main" val="3362882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5800" b="1" dirty="0" smtClean="0">
                <a:latin typeface="Arial" pitchFamily="34" charset="0"/>
                <a:cs typeface="Arial" pitchFamily="34" charset="0"/>
              </a:rPr>
              <a:t>US Moving Towards War</a:t>
            </a:r>
            <a:endParaRPr lang="en-US" sz="5800" b="1"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sz="4400" i="1" dirty="0">
                <a:latin typeface="Arial" pitchFamily="34" charset="0"/>
                <a:cs typeface="Arial" pitchFamily="34" charset="0"/>
              </a:rPr>
              <a:t>Lusitania</a:t>
            </a:r>
            <a:r>
              <a:rPr lang="en-US" sz="4400" dirty="0">
                <a:latin typeface="Arial" pitchFamily="34" charset="0"/>
                <a:cs typeface="Arial" pitchFamily="34" charset="0"/>
              </a:rPr>
              <a:t>-British vessel sunk by </a:t>
            </a:r>
            <a:r>
              <a:rPr lang="en-US" sz="4400" dirty="0" smtClean="0">
                <a:latin typeface="Arial" pitchFamily="34" charset="0"/>
                <a:cs typeface="Arial" pitchFamily="34" charset="0"/>
              </a:rPr>
              <a:t>Germany off Ireland; </a:t>
            </a:r>
            <a:r>
              <a:rPr lang="en-US" sz="4400" dirty="0">
                <a:latin typeface="Arial" pitchFamily="34" charset="0"/>
                <a:cs typeface="Arial" pitchFamily="34" charset="0"/>
              </a:rPr>
              <a:t>128 Americans killed, Wilson warns </a:t>
            </a:r>
            <a:r>
              <a:rPr lang="en-US" sz="4400" dirty="0" smtClean="0">
                <a:latin typeface="Arial" pitchFamily="34" charset="0"/>
                <a:cs typeface="Arial" pitchFamily="34" charset="0"/>
              </a:rPr>
              <a:t>Germany about the “seas”</a:t>
            </a:r>
          </a:p>
          <a:p>
            <a:r>
              <a:rPr lang="en-US" sz="4400" dirty="0" smtClean="0">
                <a:latin typeface="Arial" pitchFamily="34" charset="0"/>
                <a:cs typeface="Arial" pitchFamily="34" charset="0"/>
              </a:rPr>
              <a:t>Propaganda-atrocities committed by Germans against civilians</a:t>
            </a:r>
          </a:p>
          <a:p>
            <a:r>
              <a:rPr lang="en-US" sz="4400" dirty="0" smtClean="0">
                <a:latin typeface="Arial" pitchFamily="34" charset="0"/>
                <a:cs typeface="Arial" pitchFamily="34" charset="0"/>
              </a:rPr>
              <a:t>Zimmerman telegram-secret deal between Germany and Mexico</a:t>
            </a:r>
          </a:p>
        </p:txBody>
      </p:sp>
    </p:spTree>
    <p:extLst>
      <p:ext uri="{BB962C8B-B14F-4D97-AF65-F5344CB8AC3E}">
        <p14:creationId xmlns:p14="http://schemas.microsoft.com/office/powerpoint/2010/main" val="416954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sz="5800" b="1" dirty="0" smtClean="0">
                <a:latin typeface="Arial" pitchFamily="34" charset="0"/>
                <a:cs typeface="Arial" pitchFamily="34" charset="0"/>
              </a:rPr>
              <a:t>US Moving Towards War</a:t>
            </a:r>
            <a:endParaRPr lang="en-US" sz="58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US" sz="4000" dirty="0">
                <a:latin typeface="Arial" pitchFamily="34" charset="0"/>
                <a:cs typeface="Arial" pitchFamily="34" charset="0"/>
              </a:rPr>
              <a:t>U-boat warfare around </a:t>
            </a:r>
            <a:r>
              <a:rPr lang="en-US" sz="4000" dirty="0" smtClean="0">
                <a:latin typeface="Arial" pitchFamily="34" charset="0"/>
                <a:cs typeface="Arial" pitchFamily="34" charset="0"/>
              </a:rPr>
              <a:t>Britain- US “freedom of the seas”</a:t>
            </a:r>
          </a:p>
          <a:p>
            <a:r>
              <a:rPr lang="en-US" sz="4000" dirty="0" smtClean="0">
                <a:latin typeface="Arial" pitchFamily="34" charset="0"/>
                <a:cs typeface="Arial" pitchFamily="34" charset="0"/>
              </a:rPr>
              <a:t>Overthrow </a:t>
            </a:r>
            <a:r>
              <a:rPr lang="en-US" sz="4000" dirty="0">
                <a:latin typeface="Arial" pitchFamily="34" charset="0"/>
                <a:cs typeface="Arial" pitchFamily="34" charset="0"/>
              </a:rPr>
              <a:t>of </a:t>
            </a:r>
            <a:r>
              <a:rPr lang="en-US" sz="4000" dirty="0" smtClean="0">
                <a:latin typeface="Arial" pitchFamily="34" charset="0"/>
                <a:cs typeface="Arial" pitchFamily="34" charset="0"/>
              </a:rPr>
              <a:t>Czar-all Allied countries had moved toward democracy, same hoped for here</a:t>
            </a:r>
            <a:endParaRPr lang="en-US" sz="4000" dirty="0">
              <a:latin typeface="Arial" pitchFamily="34" charset="0"/>
              <a:cs typeface="Arial" pitchFamily="34" charset="0"/>
            </a:endParaRPr>
          </a:p>
          <a:p>
            <a:r>
              <a:rPr lang="en-US" sz="4000" dirty="0" smtClean="0">
                <a:latin typeface="Arial" pitchFamily="34" charset="0"/>
                <a:cs typeface="Arial" pitchFamily="34" charset="0"/>
              </a:rPr>
              <a:t>Wilson says that “the world must be made safe for democracy”</a:t>
            </a:r>
          </a:p>
          <a:p>
            <a:r>
              <a:rPr lang="en-US" sz="4000" dirty="0" smtClean="0">
                <a:latin typeface="Arial" pitchFamily="34" charset="0"/>
                <a:cs typeface="Arial" pitchFamily="34" charset="0"/>
              </a:rPr>
              <a:t>April 6</a:t>
            </a:r>
            <a:r>
              <a:rPr lang="en-US" sz="4000" smtClean="0">
                <a:latin typeface="Arial" pitchFamily="34" charset="0"/>
                <a:cs typeface="Arial" pitchFamily="34" charset="0"/>
              </a:rPr>
              <a:t>, </a:t>
            </a:r>
            <a:r>
              <a:rPr lang="en-US" sz="4000" smtClean="0">
                <a:latin typeface="Arial" pitchFamily="34" charset="0"/>
                <a:cs typeface="Arial" pitchFamily="34" charset="0"/>
              </a:rPr>
              <a:t>1917 </a:t>
            </a:r>
            <a:r>
              <a:rPr lang="en-US" sz="4000" dirty="0" smtClean="0">
                <a:latin typeface="Arial" pitchFamily="34" charset="0"/>
                <a:cs typeface="Arial" pitchFamily="34" charset="0"/>
              </a:rPr>
              <a:t>US declares war on Germany</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3122698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000" b="1" dirty="0" smtClean="0">
                <a:latin typeface="Arial" pitchFamily="34" charset="0"/>
                <a:cs typeface="Arial" pitchFamily="34" charset="0"/>
              </a:rPr>
              <a:t>WWI Facts</a:t>
            </a:r>
            <a:endParaRPr lang="en-US" sz="90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20000"/>
          </a:bodyPr>
          <a:lstStyle/>
          <a:p>
            <a:r>
              <a:rPr lang="en-US" sz="4000" dirty="0" smtClean="0"/>
              <a:t>Allied Powers</a:t>
            </a:r>
          </a:p>
          <a:p>
            <a:pPr lvl="1"/>
            <a:r>
              <a:rPr lang="en-US" sz="3600" dirty="0" smtClean="0"/>
              <a:t>Military deaths: 5,712,379</a:t>
            </a:r>
          </a:p>
          <a:p>
            <a:pPr lvl="1"/>
            <a:r>
              <a:rPr lang="en-US" sz="3600" dirty="0" smtClean="0"/>
              <a:t>Civilian Deaths: 3,694,757</a:t>
            </a:r>
          </a:p>
          <a:p>
            <a:pPr lvl="1"/>
            <a:r>
              <a:rPr lang="en-US" sz="3600" dirty="0" smtClean="0"/>
              <a:t>Wounded: 12,831,004</a:t>
            </a:r>
          </a:p>
          <a:p>
            <a:r>
              <a:rPr lang="en-US" sz="4000" dirty="0" smtClean="0"/>
              <a:t>Central Powers</a:t>
            </a:r>
          </a:p>
          <a:p>
            <a:pPr lvl="1"/>
            <a:r>
              <a:rPr lang="en-US" sz="3600" dirty="0" smtClean="0"/>
              <a:t>Military/Civilian Deaths: 8,538,315</a:t>
            </a:r>
          </a:p>
          <a:p>
            <a:pPr lvl="1"/>
            <a:r>
              <a:rPr lang="en-US" sz="3600" dirty="0" smtClean="0"/>
              <a:t>Wounded: 21,219,452</a:t>
            </a:r>
          </a:p>
          <a:p>
            <a:r>
              <a:rPr lang="en-US" sz="4000" dirty="0" smtClean="0"/>
              <a:t>Russian losses not officially counted; estimated at over 6 million dead</a:t>
            </a:r>
            <a:endParaRPr lang="en-US" sz="4000" dirty="0"/>
          </a:p>
        </p:txBody>
      </p:sp>
    </p:spTree>
    <p:extLst>
      <p:ext uri="{BB962C8B-B14F-4D97-AF65-F5344CB8AC3E}">
        <p14:creationId xmlns:p14="http://schemas.microsoft.com/office/powerpoint/2010/main" val="1279412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000" b="1" dirty="0" smtClean="0">
                <a:latin typeface="Arial" pitchFamily="34" charset="0"/>
                <a:cs typeface="Arial" pitchFamily="34" charset="0"/>
              </a:rPr>
              <a:t>WWI Facts</a:t>
            </a:r>
            <a:endParaRPr lang="en-US" sz="9000" b="1" dirty="0">
              <a:latin typeface="Arial" pitchFamily="34" charset="0"/>
              <a:cs typeface="Arial" pitchFamily="34" charset="0"/>
            </a:endParaRPr>
          </a:p>
        </p:txBody>
      </p:sp>
      <p:sp>
        <p:nvSpPr>
          <p:cNvPr id="3" name="Content Placeholder 2"/>
          <p:cNvSpPr>
            <a:spLocks noGrp="1"/>
          </p:cNvSpPr>
          <p:nvPr>
            <p:ph idx="1"/>
          </p:nvPr>
        </p:nvSpPr>
        <p:spPr>
          <a:xfrm>
            <a:off x="457200" y="1600200"/>
            <a:ext cx="8382000" cy="4525963"/>
          </a:xfrm>
        </p:spPr>
        <p:txBody>
          <a:bodyPr>
            <a:normAutofit fontScale="92500"/>
          </a:bodyPr>
          <a:lstStyle/>
          <a:p>
            <a:r>
              <a:rPr lang="en-US" sz="4000" dirty="0" smtClean="0">
                <a:latin typeface="Arial" pitchFamily="34" charset="0"/>
                <a:cs typeface="Arial" pitchFamily="34" charset="0"/>
              </a:rPr>
              <a:t>During WWI, 230 soldiers died every hour</a:t>
            </a:r>
          </a:p>
          <a:p>
            <a:r>
              <a:rPr lang="en-US" sz="4000" dirty="0" smtClean="0">
                <a:latin typeface="Arial" pitchFamily="34" charset="0"/>
                <a:cs typeface="Arial" pitchFamily="34" charset="0"/>
              </a:rPr>
              <a:t>During WWI, 50,000 Alpine soldiers killed in avalanches</a:t>
            </a:r>
          </a:p>
          <a:p>
            <a:r>
              <a:rPr lang="en-US" sz="4000" dirty="0" smtClean="0">
                <a:latin typeface="Arial" pitchFamily="34" charset="0"/>
                <a:cs typeface="Arial" pitchFamily="34" charset="0"/>
              </a:rPr>
              <a:t>During WWI, 11% of France’s entire population is killed/wounded</a:t>
            </a:r>
          </a:p>
          <a:p>
            <a:r>
              <a:rPr lang="en-US" sz="4000" dirty="0" smtClean="0">
                <a:latin typeface="Arial" pitchFamily="34" charset="0"/>
                <a:cs typeface="Arial" pitchFamily="34" charset="0"/>
              </a:rPr>
              <a:t>Half of all dead have no known grave</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360751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000" b="1" dirty="0" smtClean="0">
                <a:latin typeface="Arial" pitchFamily="34" charset="0"/>
                <a:cs typeface="Arial" pitchFamily="34" charset="0"/>
              </a:rPr>
              <a:t>WWI Facts</a:t>
            </a:r>
            <a:endParaRPr lang="en-US" sz="90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a:latin typeface="Arial" pitchFamily="34" charset="0"/>
                <a:cs typeface="Arial" pitchFamily="34" charset="0"/>
              </a:rPr>
              <a:t>During WWI, American hamburgers (named after the German city of Hamburg) were renamed Salisbury steak. Frankfurters, which were named after Frankfurt, Germany, were called “liberty sausages," and dachshunds became “liberty dogs.” Schools stopped teaching German, and German-language books were burned</a:t>
            </a:r>
          </a:p>
        </p:txBody>
      </p:sp>
    </p:spTree>
    <p:extLst>
      <p:ext uri="{BB962C8B-B14F-4D97-AF65-F5344CB8AC3E}">
        <p14:creationId xmlns:p14="http://schemas.microsoft.com/office/powerpoint/2010/main" val="405237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000" b="1" dirty="0" smtClean="0">
                <a:latin typeface="Arial" pitchFamily="34" charset="0"/>
                <a:cs typeface="Arial" pitchFamily="34" charset="0"/>
              </a:rPr>
              <a:t>WWI Facts</a:t>
            </a:r>
            <a:endParaRPr lang="en-US" sz="90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ctr"/>
            <a:r>
              <a:rPr lang="en-US" sz="3600" dirty="0">
                <a:latin typeface="Arial" pitchFamily="34" charset="0"/>
                <a:cs typeface="Arial" pitchFamily="34" charset="0"/>
              </a:rPr>
              <a:t>More than 500,000 pigeons carried messages between headquarters and the front lines. Groups of pigeons trained to return to the front lines were dropped into occupied areas by parachutes and kept there until soldiers had </a:t>
            </a:r>
            <a:r>
              <a:rPr lang="en-US" sz="3600" dirty="0" smtClean="0">
                <a:latin typeface="Arial" pitchFamily="34" charset="0"/>
                <a:cs typeface="Arial" pitchFamily="34" charset="0"/>
              </a:rPr>
              <a:t>messages </a:t>
            </a:r>
            <a:r>
              <a:rPr lang="en-US" sz="3600" dirty="0">
                <a:latin typeface="Arial" pitchFamily="34" charset="0"/>
                <a:cs typeface="Arial" pitchFamily="34" charset="0"/>
              </a:rPr>
              <a:t>to send back</a:t>
            </a:r>
            <a:r>
              <a:rPr lang="en-US" sz="3600" dirty="0" smtClean="0">
                <a:latin typeface="Arial" pitchFamily="34" charset="0"/>
                <a:cs typeface="Arial" pitchFamily="34" charset="0"/>
              </a:rPr>
              <a:t>.</a:t>
            </a:r>
            <a:endParaRPr lang="en-US" sz="1100" dirty="0" smtClean="0">
              <a:latin typeface="Arial" pitchFamily="34" charset="0"/>
              <a:cs typeface="Arial" pitchFamily="34" charset="0"/>
            </a:endParaRPr>
          </a:p>
          <a:p>
            <a:pPr algn="ctr"/>
            <a:r>
              <a:rPr lang="en-US" sz="1400" dirty="0" smtClean="0">
                <a:latin typeface="Arial" pitchFamily="34" charset="0"/>
                <a:cs typeface="Arial" pitchFamily="34" charset="0"/>
              </a:rPr>
              <a:t>(this slide is dedicated to Megan Grace because she loves pigeons. </a:t>
            </a:r>
            <a:r>
              <a:rPr lang="en-US" sz="1400" smtClean="0">
                <a:latin typeface="Arial" pitchFamily="34" charset="0"/>
                <a:cs typeface="Arial" pitchFamily="34" charset="0"/>
              </a:rPr>
              <a:t>And Kendal)</a:t>
            </a:r>
            <a:endParaRPr lang="en-US" sz="1400" dirty="0">
              <a:latin typeface="Arial" pitchFamily="34" charset="0"/>
              <a:cs typeface="Arial" pitchFamily="34" charset="0"/>
            </a:endParaRPr>
          </a:p>
        </p:txBody>
      </p:sp>
    </p:spTree>
    <p:extLst>
      <p:ext uri="{BB962C8B-B14F-4D97-AF65-F5344CB8AC3E}">
        <p14:creationId xmlns:p14="http://schemas.microsoft.com/office/powerpoint/2010/main" val="4109945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000" b="1" dirty="0" smtClean="0">
                <a:latin typeface="Arial" pitchFamily="34" charset="0"/>
                <a:cs typeface="Arial" pitchFamily="34" charset="0"/>
              </a:rPr>
              <a:t>Vocabulary</a:t>
            </a:r>
            <a:endParaRPr lang="en-US" sz="9000" b="1" dirty="0">
              <a:latin typeface="Arial" pitchFamily="34" charset="0"/>
              <a:cs typeface="Arial" pitchFamily="34" charset="0"/>
            </a:endParaRPr>
          </a:p>
        </p:txBody>
      </p:sp>
      <p:sp>
        <p:nvSpPr>
          <p:cNvPr id="3" name="Content Placeholder 2"/>
          <p:cNvSpPr>
            <a:spLocks noGrp="1"/>
          </p:cNvSpPr>
          <p:nvPr>
            <p:ph sz="half" idx="1"/>
          </p:nvPr>
        </p:nvSpPr>
        <p:spPr/>
        <p:txBody>
          <a:bodyPr>
            <a:normAutofit/>
          </a:bodyPr>
          <a:lstStyle/>
          <a:p>
            <a:r>
              <a:rPr lang="en-US" sz="4000" dirty="0" smtClean="0">
                <a:latin typeface="Arial" pitchFamily="34" charset="0"/>
                <a:cs typeface="Arial" pitchFamily="34" charset="0"/>
              </a:rPr>
              <a:t>Central Powers</a:t>
            </a:r>
          </a:p>
          <a:p>
            <a:r>
              <a:rPr lang="en-US" sz="4000" dirty="0" smtClean="0">
                <a:latin typeface="Arial" pitchFamily="34" charset="0"/>
                <a:cs typeface="Arial" pitchFamily="34" charset="0"/>
              </a:rPr>
              <a:t>Allied Powers</a:t>
            </a:r>
          </a:p>
          <a:p>
            <a:r>
              <a:rPr lang="en-US" sz="4000" dirty="0" smtClean="0">
                <a:latin typeface="Arial" pitchFamily="34" charset="0"/>
                <a:cs typeface="Arial" pitchFamily="34" charset="0"/>
              </a:rPr>
              <a:t>U-boat</a:t>
            </a:r>
          </a:p>
          <a:p>
            <a:r>
              <a:rPr lang="en-US" sz="4000" dirty="0" smtClean="0">
                <a:latin typeface="Arial" pitchFamily="34" charset="0"/>
                <a:cs typeface="Arial" pitchFamily="34" charset="0"/>
              </a:rPr>
              <a:t>Total war</a:t>
            </a:r>
          </a:p>
          <a:p>
            <a:r>
              <a:rPr lang="en-US" sz="4000" dirty="0" smtClean="0">
                <a:latin typeface="Arial" pitchFamily="34" charset="0"/>
                <a:cs typeface="Arial" pitchFamily="34" charset="0"/>
              </a:rPr>
              <a:t>Propaganda</a:t>
            </a:r>
          </a:p>
          <a:p>
            <a:r>
              <a:rPr lang="en-US" sz="4000" dirty="0" smtClean="0">
                <a:latin typeface="Arial" pitchFamily="34" charset="0"/>
                <a:cs typeface="Arial" pitchFamily="34" charset="0"/>
              </a:rPr>
              <a:t>Dogfight </a:t>
            </a:r>
          </a:p>
          <a:p>
            <a:endParaRPr lang="en-US" sz="4400" dirty="0">
              <a:latin typeface="Arial" pitchFamily="34" charset="0"/>
              <a:cs typeface="Arial" pitchFamily="34" charset="0"/>
            </a:endParaRPr>
          </a:p>
        </p:txBody>
      </p:sp>
      <p:sp>
        <p:nvSpPr>
          <p:cNvPr id="4" name="Content Placeholder 3"/>
          <p:cNvSpPr>
            <a:spLocks noGrp="1"/>
          </p:cNvSpPr>
          <p:nvPr>
            <p:ph sz="half" idx="2"/>
          </p:nvPr>
        </p:nvSpPr>
        <p:spPr/>
        <p:txBody>
          <a:bodyPr>
            <a:normAutofit/>
          </a:bodyPr>
          <a:lstStyle/>
          <a:p>
            <a:r>
              <a:rPr lang="en-US" sz="4000" dirty="0" smtClean="0">
                <a:latin typeface="Arial" pitchFamily="34" charset="0"/>
                <a:cs typeface="Arial" pitchFamily="34" charset="0"/>
              </a:rPr>
              <a:t>War of attrition</a:t>
            </a:r>
          </a:p>
          <a:p>
            <a:r>
              <a:rPr lang="en-US" sz="4000" dirty="0" smtClean="0">
                <a:latin typeface="Arial" pitchFamily="34" charset="0"/>
                <a:cs typeface="Arial" pitchFamily="34" charset="0"/>
              </a:rPr>
              <a:t>Contraband</a:t>
            </a:r>
          </a:p>
          <a:p>
            <a:r>
              <a:rPr lang="en-US" sz="4000" dirty="0" smtClean="0">
                <a:latin typeface="Arial" pitchFamily="34" charset="0"/>
                <a:cs typeface="Arial" pitchFamily="34" charset="0"/>
              </a:rPr>
              <a:t>Atrocity</a:t>
            </a:r>
          </a:p>
          <a:p>
            <a:r>
              <a:rPr lang="en-US" sz="4000" dirty="0" smtClean="0">
                <a:latin typeface="Arial" pitchFamily="34" charset="0"/>
                <a:cs typeface="Arial" pitchFamily="34" charset="0"/>
              </a:rPr>
              <a:t>Blockade</a:t>
            </a:r>
          </a:p>
          <a:p>
            <a:r>
              <a:rPr lang="en-US" sz="4000" dirty="0" smtClean="0">
                <a:latin typeface="Arial" pitchFamily="34" charset="0"/>
                <a:cs typeface="Arial" pitchFamily="34" charset="0"/>
              </a:rPr>
              <a:t>Denounced </a:t>
            </a:r>
          </a:p>
          <a:p>
            <a:r>
              <a:rPr lang="en-US" sz="4000" dirty="0" smtClean="0">
                <a:latin typeface="Arial" pitchFamily="34" charset="0"/>
                <a:cs typeface="Arial" pitchFamily="34" charset="0"/>
              </a:rPr>
              <a:t>“Snoopy”</a:t>
            </a:r>
          </a:p>
        </p:txBody>
      </p:sp>
    </p:spTree>
    <p:extLst>
      <p:ext uri="{BB962C8B-B14F-4D97-AF65-F5344CB8AC3E}">
        <p14:creationId xmlns:p14="http://schemas.microsoft.com/office/powerpoint/2010/main" val="1917508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345</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1_Office Theme</vt:lpstr>
      <vt:lpstr>WWI The USA Enters the WAR!!!</vt:lpstr>
      <vt:lpstr>Early War Years</vt:lpstr>
      <vt:lpstr>US Moving Towards War</vt:lpstr>
      <vt:lpstr>US Moving Towards War</vt:lpstr>
      <vt:lpstr>WWI Facts</vt:lpstr>
      <vt:lpstr>WWI Facts</vt:lpstr>
      <vt:lpstr>WWI Facts</vt:lpstr>
      <vt:lpstr>WWI Facts</vt:lpstr>
      <vt:lpstr>Vocabulary</vt:lpstr>
    </vt:vector>
  </TitlesOfParts>
  <Company>JCPS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WWI The USA Enters the WAR!!!</dc:title>
  <dc:creator>gilmore</dc:creator>
  <cp:lastModifiedBy>gilmore</cp:lastModifiedBy>
  <cp:revision>2</cp:revision>
  <cp:lastPrinted>2015-04-30T10:52:22Z</cp:lastPrinted>
  <dcterms:created xsi:type="dcterms:W3CDTF">2015-04-30T10:47:56Z</dcterms:created>
  <dcterms:modified xsi:type="dcterms:W3CDTF">2015-05-07T18:15:21Z</dcterms:modified>
</cp:coreProperties>
</file>