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6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2A583-0A3D-4BEB-B222-342E707F5FA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4A5F5-6DAA-42B9-8A86-721396A2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12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3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79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0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1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3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3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0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5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04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3962400"/>
          </a:xfrm>
        </p:spPr>
        <p:txBody>
          <a:bodyPr>
            <a:normAutofit fontScale="90000"/>
          </a:bodyPr>
          <a:lstStyle/>
          <a:p>
            <a:r>
              <a:rPr lang="en-US" sz="10700" b="1" dirty="0" smtClean="0">
                <a:solidFill>
                  <a:srgbClr val="C00000"/>
                </a:solidFill>
              </a:rPr>
              <a:t>World War I: </a:t>
            </a:r>
            <a:r>
              <a:rPr lang="en-US" sz="6700" b="1" dirty="0" smtClean="0">
                <a:solidFill>
                  <a:srgbClr val="C00000"/>
                </a:solidFill>
              </a:rPr>
              <a:t/>
            </a:r>
            <a:br>
              <a:rPr lang="en-US" sz="6700" b="1" dirty="0" smtClean="0">
                <a:solidFill>
                  <a:srgbClr val="C00000"/>
                </a:solidFill>
              </a:rPr>
            </a:br>
            <a:r>
              <a:rPr lang="en-US" sz="8000" b="1" dirty="0" smtClean="0">
                <a:solidFill>
                  <a:srgbClr val="C00000"/>
                </a:solidFill>
              </a:rPr>
              <a:t>Setting the Stage for War!</a:t>
            </a:r>
            <a:r>
              <a:rPr lang="en-US" sz="8000" dirty="0">
                <a:solidFill>
                  <a:srgbClr val="C00000"/>
                </a:solidFill>
              </a:rPr>
              <a:t/>
            </a:r>
            <a:br>
              <a:rPr lang="en-US" sz="8000" dirty="0">
                <a:solidFill>
                  <a:srgbClr val="C00000"/>
                </a:solidFill>
              </a:rPr>
            </a:b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43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/>
              <a:t>Abbreviations Used</a:t>
            </a:r>
            <a:endParaRPr lang="en-US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A-H is Austria-Hungary</a:t>
            </a:r>
          </a:p>
          <a:p>
            <a:r>
              <a:rPr lang="en-US" dirty="0" smtClean="0"/>
              <a:t>R. is Russia</a:t>
            </a:r>
          </a:p>
          <a:p>
            <a:r>
              <a:rPr lang="en-US" dirty="0" smtClean="0"/>
              <a:t>G. is Germany</a:t>
            </a:r>
          </a:p>
          <a:p>
            <a:r>
              <a:rPr lang="en-US" dirty="0" smtClean="0"/>
              <a:t>Fr. is France</a:t>
            </a:r>
          </a:p>
          <a:p>
            <a:r>
              <a:rPr lang="en-US" dirty="0" smtClean="0"/>
              <a:t>GB is Great Britain</a:t>
            </a:r>
          </a:p>
          <a:p>
            <a:r>
              <a:rPr lang="en-US" dirty="0" smtClean="0"/>
              <a:t>RR is railroad</a:t>
            </a:r>
          </a:p>
          <a:p>
            <a:r>
              <a:rPr lang="en-US" dirty="0" smtClean="0"/>
              <a:t>S. is Serbia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4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Nationalism, </a:t>
            </a:r>
            <a:r>
              <a:rPr lang="en-US" sz="5400" b="1" dirty="0" smtClean="0">
                <a:solidFill>
                  <a:srgbClr val="C00000"/>
                </a:solidFill>
              </a:rPr>
              <a:t>Imperialism, Militarism, and Alliances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Four factors leading to war:</a:t>
            </a:r>
          </a:p>
          <a:p>
            <a:pPr lvl="1"/>
            <a:r>
              <a:rPr lang="en-US" sz="4000" dirty="0" smtClean="0"/>
              <a:t>Nationalism: several ethnic groups or nationalities often ruled by one regime</a:t>
            </a:r>
          </a:p>
          <a:p>
            <a:pPr lvl="1"/>
            <a:r>
              <a:rPr lang="en-US" sz="4000" smtClean="0"/>
              <a:t>Imperialism </a:t>
            </a:r>
            <a:endParaRPr lang="en-US" sz="4000" smtClean="0"/>
          </a:p>
          <a:p>
            <a:pPr lvl="1"/>
            <a:r>
              <a:rPr lang="en-US" sz="4000" smtClean="0"/>
              <a:t>Militarism</a:t>
            </a:r>
            <a:r>
              <a:rPr lang="en-US" sz="4000" dirty="0" smtClean="0"/>
              <a:t>: belief that military strength key to increasing rivalries</a:t>
            </a:r>
          </a:p>
          <a:p>
            <a:pPr lvl="1"/>
            <a:r>
              <a:rPr lang="en-US" sz="4000" dirty="0" smtClean="0"/>
              <a:t>System of alliances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019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System of Alliances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Balance of power altered with unification of Germany and Italy</a:t>
            </a:r>
          </a:p>
          <a:p>
            <a:r>
              <a:rPr lang="en-US" sz="4400" dirty="0" smtClean="0"/>
              <a:t>Triple Alliance</a:t>
            </a:r>
          </a:p>
          <a:p>
            <a:pPr lvl="1"/>
            <a:r>
              <a:rPr lang="en-US" sz="4000" dirty="0" smtClean="0"/>
              <a:t>Three Emperors’ League (1881): Germany, Austria-Hungary, Russia</a:t>
            </a:r>
          </a:p>
          <a:p>
            <a:pPr lvl="2"/>
            <a:r>
              <a:rPr lang="en-US" sz="3600" dirty="0" smtClean="0"/>
              <a:t>Germany wanted to isolate France and keep them from alliance with 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6513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System of Alliances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Triple Alliance</a:t>
            </a:r>
          </a:p>
          <a:p>
            <a:pPr lvl="1"/>
            <a:r>
              <a:rPr lang="en-US" sz="4000" dirty="0" smtClean="0"/>
              <a:t>1882-Germany, Austria-Hungary, and Italy; secures Germany’s eastern and southern borders</a:t>
            </a:r>
          </a:p>
          <a:p>
            <a:pPr lvl="1"/>
            <a:r>
              <a:rPr lang="en-US" sz="4000" dirty="0" smtClean="0"/>
              <a:t>3 Emperors’ League ends due to rivalry A-H and R. over Balkans</a:t>
            </a:r>
          </a:p>
          <a:p>
            <a:pPr lvl="1"/>
            <a:r>
              <a:rPr lang="en-US" sz="4000" dirty="0" smtClean="0"/>
              <a:t>Reinsurance Treaty of 1887: G. and R. pledge neutrality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594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System of Alliances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Triple Entente</a:t>
            </a:r>
          </a:p>
          <a:p>
            <a:pPr lvl="1"/>
            <a:r>
              <a:rPr lang="en-US" sz="4000" dirty="0" smtClean="0"/>
              <a:t>Fr. and R. military allies 1894</a:t>
            </a:r>
          </a:p>
          <a:p>
            <a:pPr lvl="1"/>
            <a:r>
              <a:rPr lang="en-US" sz="4000" dirty="0" smtClean="0"/>
              <a:t>Fr. and GB allies after settling claims over Africa</a:t>
            </a:r>
          </a:p>
          <a:p>
            <a:pPr lvl="1"/>
            <a:r>
              <a:rPr lang="en-US" sz="4000" dirty="0" smtClean="0"/>
              <a:t>GB and R. allies after agreeing to “spheres of influence” in Asia-1907</a:t>
            </a:r>
          </a:p>
          <a:p>
            <a:pPr lvl="1"/>
            <a:r>
              <a:rPr lang="en-US" sz="4000" dirty="0" smtClean="0"/>
              <a:t>Fr, GB, R make up Triple Entente</a:t>
            </a:r>
          </a:p>
          <a:p>
            <a:pPr lvl="2"/>
            <a:r>
              <a:rPr lang="en-US" sz="3600" dirty="0" smtClean="0"/>
              <a:t>Fr and R: secret agreements with Italy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599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Balkan “Powder Keg”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Serbia independent 1878; desires to be center of larger Slavic state</a:t>
            </a:r>
          </a:p>
          <a:p>
            <a:r>
              <a:rPr lang="en-US" sz="4400" dirty="0" smtClean="0"/>
              <a:t>Desires Bosnia-Herzegovina; annexed by A-H 1908</a:t>
            </a:r>
          </a:p>
          <a:p>
            <a:r>
              <a:rPr lang="en-US" sz="4400" dirty="0" smtClean="0"/>
              <a:t>Russia supported Serbia; R wanted all Slavs united them: Pan-Slavism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3894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Balkan “Powder Keg”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GB alarmed by R possibly gaining access to Mediterranean Sea</a:t>
            </a:r>
          </a:p>
          <a:p>
            <a:r>
              <a:rPr lang="en-US" sz="4400" dirty="0" smtClean="0"/>
              <a:t>Germany tries to bring Ottoman Empire into Triple Alliance (against R)</a:t>
            </a:r>
          </a:p>
          <a:p>
            <a:r>
              <a:rPr lang="en-US" sz="4400" dirty="0" smtClean="0"/>
              <a:t>Germany wants RR access to Baghdad</a:t>
            </a:r>
          </a:p>
          <a:p>
            <a:r>
              <a:rPr lang="en-US" sz="4400" dirty="0" smtClean="0"/>
              <a:t>GB and R alarmed by G expansion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6398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Balkan “Powder Keg”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Heir to Austro-Hungarian throne Archduke Francis Ferdinand assassinated by Serbian nationalist in Bosnia (Black Hand)</a:t>
            </a:r>
          </a:p>
          <a:p>
            <a:r>
              <a:rPr lang="en-US" sz="4400" dirty="0" smtClean="0"/>
              <a:t>A-H vows to punish Serbs; sends ultimatum; Serbia doesn’t agree to all terms </a:t>
            </a:r>
            <a:r>
              <a:rPr lang="en-US" sz="4400" smtClean="0"/>
              <a:t>(sovereignty); </a:t>
            </a:r>
            <a:r>
              <a:rPr lang="en-US" sz="4400" dirty="0" smtClean="0"/>
              <a:t>deadline expires</a:t>
            </a:r>
          </a:p>
          <a:p>
            <a:r>
              <a:rPr lang="en-US" sz="4400" dirty="0" smtClean="0"/>
              <a:t>A-H declares war on S Jul 1914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42009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337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World War I:  Setting the Stage for War! </vt:lpstr>
      <vt:lpstr>Abbreviations Used</vt:lpstr>
      <vt:lpstr>Nationalism, Imperialism, Militarism, and Alliances</vt:lpstr>
      <vt:lpstr>System of Alliances</vt:lpstr>
      <vt:lpstr>System of Alliances</vt:lpstr>
      <vt:lpstr>System of Alliances</vt:lpstr>
      <vt:lpstr>Balkan “Powder Keg”</vt:lpstr>
      <vt:lpstr>Balkan “Powder Keg”</vt:lpstr>
      <vt:lpstr>Balkan “Powder Keg”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Section 1</dc:title>
  <dc:creator>gilmore</dc:creator>
  <cp:lastModifiedBy>gilmore</cp:lastModifiedBy>
  <cp:revision>3</cp:revision>
  <cp:lastPrinted>2015-04-14T10:50:47Z</cp:lastPrinted>
  <dcterms:created xsi:type="dcterms:W3CDTF">2015-04-14T10:46:10Z</dcterms:created>
  <dcterms:modified xsi:type="dcterms:W3CDTF">2015-04-14T11:09:13Z</dcterms:modified>
</cp:coreProperties>
</file>