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6" r:id="rId2"/>
    <p:sldId id="259" r:id="rId3"/>
    <p:sldId id="260" r:id="rId4"/>
    <p:sldId id="266" r:id="rId5"/>
    <p:sldId id="261" r:id="rId6"/>
    <p:sldId id="267" r:id="rId7"/>
    <p:sldId id="257" r:id="rId8"/>
    <p:sldId id="258" r:id="rId9"/>
    <p:sldId id="262" r:id="rId10"/>
    <p:sldId id="263"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99856D0-8E44-48A8-B1E8-663EBEE75D5E}" type="datetimeFigureOut">
              <a:rPr lang="en-US" smtClean="0"/>
              <a:t>5/6/2015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FC90B3A-1992-40BB-BE7C-CB75C85A1133}" type="slidenum">
              <a:rPr lang="en-US" smtClean="0"/>
              <a:t>‹#›</a:t>
            </a:fld>
            <a:endParaRPr lang="en-US"/>
          </a:p>
        </p:txBody>
      </p:sp>
    </p:spTree>
    <p:extLst>
      <p:ext uri="{BB962C8B-B14F-4D97-AF65-F5344CB8AC3E}">
        <p14:creationId xmlns:p14="http://schemas.microsoft.com/office/powerpoint/2010/main" val="38005029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D56284-24B6-4BE2-8460-45D00F801DE5}" type="datetimeFigureOut">
              <a:rPr lang="en-US" smtClean="0"/>
              <a:pPr/>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5BDC7-5D2E-414A-A736-502B79B9F92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D56284-24B6-4BE2-8460-45D00F801DE5}" type="datetimeFigureOut">
              <a:rPr lang="en-US" smtClean="0"/>
              <a:pPr/>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5BDC7-5D2E-414A-A736-502B79B9F92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D56284-24B6-4BE2-8460-45D00F801DE5}" type="datetimeFigureOut">
              <a:rPr lang="en-US" smtClean="0"/>
              <a:pPr/>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5BDC7-5D2E-414A-A736-502B79B9F92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D56284-24B6-4BE2-8460-45D00F801DE5}" type="datetimeFigureOut">
              <a:rPr lang="en-US" smtClean="0"/>
              <a:pPr/>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5BDC7-5D2E-414A-A736-502B79B9F92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D56284-24B6-4BE2-8460-45D00F801DE5}" type="datetimeFigureOut">
              <a:rPr lang="en-US" smtClean="0"/>
              <a:pPr/>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5BDC7-5D2E-414A-A736-502B79B9F92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D56284-24B6-4BE2-8460-45D00F801DE5}" type="datetimeFigureOut">
              <a:rPr lang="en-US" smtClean="0"/>
              <a:pPr/>
              <a:t>5/6/2015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05BDC7-5D2E-414A-A736-502B79B9F92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D56284-24B6-4BE2-8460-45D00F801DE5}" type="datetimeFigureOut">
              <a:rPr lang="en-US" smtClean="0"/>
              <a:pPr/>
              <a:t>5/6/2015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05BDC7-5D2E-414A-A736-502B79B9F92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D56284-24B6-4BE2-8460-45D00F801DE5}" type="datetimeFigureOut">
              <a:rPr lang="en-US" smtClean="0"/>
              <a:pPr/>
              <a:t>5/6/2015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05BDC7-5D2E-414A-A736-502B79B9F92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56284-24B6-4BE2-8460-45D00F801DE5}" type="datetimeFigureOut">
              <a:rPr lang="en-US" smtClean="0"/>
              <a:pPr/>
              <a:t>5/6/2015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05BDC7-5D2E-414A-A736-502B79B9F9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D56284-24B6-4BE2-8460-45D00F801DE5}" type="datetimeFigureOut">
              <a:rPr lang="en-US" smtClean="0"/>
              <a:pPr/>
              <a:t>5/6/2015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05BDC7-5D2E-414A-A736-502B79B9F92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D56284-24B6-4BE2-8460-45D00F801DE5}" type="datetimeFigureOut">
              <a:rPr lang="en-US" smtClean="0"/>
              <a:pPr/>
              <a:t>5/6/2015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05BDC7-5D2E-414A-A736-502B79B9F92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5000"/>
            <a:lum/>
          </a:blip>
          <a:srcRect/>
          <a:stretch>
            <a:fillRect t="-4000" b="-7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D56284-24B6-4BE2-8460-45D00F801DE5}" type="datetimeFigureOut">
              <a:rPr lang="en-US" smtClean="0"/>
              <a:pPr/>
              <a:t>5/6/2015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05BDC7-5D2E-414A-A736-502B79B9F92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4800600"/>
            <a:ext cx="8839200" cy="1905000"/>
          </a:xfrm>
        </p:spPr>
        <p:txBody>
          <a:bodyPr>
            <a:noAutofit/>
          </a:bodyPr>
          <a:lstStyle/>
          <a:p>
            <a:pPr algn="ctr"/>
            <a:r>
              <a:rPr lang="en-US" sz="8000" dirty="0" smtClean="0">
                <a:solidFill>
                  <a:srgbClr val="FF0000"/>
                </a:solidFill>
              </a:rPr>
              <a:t>The War Comes to an End</a:t>
            </a:r>
            <a:endParaRPr lang="en-US" sz="8000" dirty="0">
              <a:solidFill>
                <a:srgbClr val="FF0000"/>
              </a:solidFill>
            </a:endParaRPr>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t="2750" b="2750"/>
          <a:stretch>
            <a:fillRect/>
          </a:stretch>
        </p:blipFill>
        <p:spPr>
          <a:xfrm>
            <a:off x="1828800" y="381000"/>
            <a:ext cx="5486400" cy="4114800"/>
          </a:xfrm>
        </p:spPr>
      </p:pic>
      <p:sp>
        <p:nvSpPr>
          <p:cNvPr id="6" name="Text Placeholder 5"/>
          <p:cNvSpPr>
            <a:spLocks noGrp="1"/>
          </p:cNvSpPr>
          <p:nvPr>
            <p:ph type="body" sz="half" idx="2"/>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rgbClr val="FF0000"/>
                </a:solidFill>
                <a:latin typeface="Arial" pitchFamily="34" charset="0"/>
                <a:cs typeface="Arial" pitchFamily="34" charset="0"/>
              </a:rPr>
              <a:t>Paris Peace Conference</a:t>
            </a:r>
            <a:endParaRPr lang="en-US" sz="5400" b="1"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457200" y="1600200"/>
            <a:ext cx="8458200" cy="4525963"/>
          </a:xfrm>
        </p:spPr>
        <p:txBody>
          <a:bodyPr>
            <a:normAutofit/>
          </a:bodyPr>
          <a:lstStyle/>
          <a:p>
            <a:r>
              <a:rPr lang="en-US" sz="4000" dirty="0" smtClean="0">
                <a:latin typeface="Arial" pitchFamily="34" charset="0"/>
                <a:cs typeface="Arial" pitchFamily="34" charset="0"/>
              </a:rPr>
              <a:t>Wilson pushing for a </a:t>
            </a:r>
            <a:r>
              <a:rPr lang="en-US" sz="4000" dirty="0" smtClean="0">
                <a:solidFill>
                  <a:srgbClr val="FF0000"/>
                </a:solidFill>
                <a:latin typeface="Arial" pitchFamily="34" charset="0"/>
                <a:cs typeface="Arial" pitchFamily="34" charset="0"/>
              </a:rPr>
              <a:t>fair plan </a:t>
            </a:r>
            <a:r>
              <a:rPr lang="en-US" sz="4000" dirty="0" smtClean="0">
                <a:latin typeface="Arial" pitchFamily="34" charset="0"/>
                <a:cs typeface="Arial" pitchFamily="34" charset="0"/>
              </a:rPr>
              <a:t>to all</a:t>
            </a:r>
          </a:p>
          <a:p>
            <a:r>
              <a:rPr lang="en-US" sz="4000" dirty="0" smtClean="0">
                <a:latin typeface="Arial" pitchFamily="34" charset="0"/>
                <a:cs typeface="Arial" pitchFamily="34" charset="0"/>
              </a:rPr>
              <a:t>European Allies want </a:t>
            </a:r>
            <a:r>
              <a:rPr lang="en-US" sz="4000" dirty="0" smtClean="0">
                <a:solidFill>
                  <a:srgbClr val="FF0000"/>
                </a:solidFill>
                <a:latin typeface="Arial" pitchFamily="34" charset="0"/>
                <a:cs typeface="Arial" pitchFamily="34" charset="0"/>
              </a:rPr>
              <a:t>harsh terms</a:t>
            </a:r>
          </a:p>
          <a:p>
            <a:r>
              <a:rPr lang="en-US" sz="4000" dirty="0" smtClean="0">
                <a:solidFill>
                  <a:srgbClr val="FF0000"/>
                </a:solidFill>
                <a:latin typeface="Arial" pitchFamily="34" charset="0"/>
                <a:cs typeface="Arial" pitchFamily="34" charset="0"/>
              </a:rPr>
              <a:t>Reparations</a:t>
            </a:r>
            <a:r>
              <a:rPr lang="en-US" sz="4000" dirty="0" smtClean="0">
                <a:latin typeface="Arial" pitchFamily="34" charset="0"/>
                <a:cs typeface="Arial" pitchFamily="34" charset="0"/>
              </a:rPr>
              <a:t>-who and how much?</a:t>
            </a:r>
          </a:p>
          <a:p>
            <a:r>
              <a:rPr lang="en-US" sz="4000" dirty="0" smtClean="0">
                <a:solidFill>
                  <a:srgbClr val="FF0000"/>
                </a:solidFill>
                <a:latin typeface="Arial" pitchFamily="34" charset="0"/>
                <a:cs typeface="Arial" pitchFamily="34" charset="0"/>
              </a:rPr>
              <a:t>New republics </a:t>
            </a:r>
            <a:r>
              <a:rPr lang="en-US" sz="4000" dirty="0" smtClean="0">
                <a:latin typeface="Arial" pitchFamily="34" charset="0"/>
                <a:cs typeface="Arial" pitchFamily="34" charset="0"/>
              </a:rPr>
              <a:t>in Austria, Hungary, Russia, Germany</a:t>
            </a:r>
          </a:p>
          <a:p>
            <a:r>
              <a:rPr lang="en-US" sz="4000" dirty="0" smtClean="0">
                <a:solidFill>
                  <a:srgbClr val="FF0000"/>
                </a:solidFill>
                <a:latin typeface="Arial" pitchFamily="34" charset="0"/>
                <a:cs typeface="Arial" pitchFamily="34" charset="0"/>
              </a:rPr>
              <a:t>“League of Nations”</a:t>
            </a:r>
            <a:endParaRPr lang="en-US" sz="4000"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rgbClr val="FF0000"/>
                </a:solidFill>
                <a:latin typeface="Arial" pitchFamily="34" charset="0"/>
                <a:cs typeface="Arial" pitchFamily="34" charset="0"/>
              </a:rPr>
              <a:t>Paris Peace Conference</a:t>
            </a:r>
            <a:endParaRPr lang="en-US" sz="5400" b="1"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76200" y="1600200"/>
            <a:ext cx="8915400" cy="5105400"/>
          </a:xfrm>
        </p:spPr>
        <p:txBody>
          <a:bodyPr>
            <a:normAutofit/>
          </a:bodyPr>
          <a:lstStyle/>
          <a:p>
            <a:r>
              <a:rPr lang="en-US" sz="4000" dirty="0" smtClean="0">
                <a:latin typeface="Arial" pitchFamily="34" charset="0"/>
                <a:cs typeface="Arial" pitchFamily="34" charset="0"/>
              </a:rPr>
              <a:t>Wilson pushing his </a:t>
            </a:r>
            <a:r>
              <a:rPr lang="en-US" sz="4000" dirty="0" smtClean="0">
                <a:solidFill>
                  <a:srgbClr val="FF0000"/>
                </a:solidFill>
                <a:latin typeface="Arial" pitchFamily="34" charset="0"/>
                <a:cs typeface="Arial" pitchFamily="34" charset="0"/>
              </a:rPr>
              <a:t>“14 Points”</a:t>
            </a:r>
          </a:p>
          <a:p>
            <a:r>
              <a:rPr lang="en-US" sz="4000" dirty="0" smtClean="0">
                <a:latin typeface="Arial" pitchFamily="34" charset="0"/>
                <a:cs typeface="Arial" pitchFamily="34" charset="0"/>
              </a:rPr>
              <a:t>No official objections but…</a:t>
            </a:r>
          </a:p>
          <a:p>
            <a:pPr lvl="1"/>
            <a:r>
              <a:rPr lang="en-US" sz="3600" dirty="0" smtClean="0">
                <a:latin typeface="Arial" pitchFamily="34" charset="0"/>
                <a:cs typeface="Arial" pitchFamily="34" charset="0"/>
              </a:rPr>
              <a:t>European Allies feel </a:t>
            </a:r>
            <a:r>
              <a:rPr lang="en-US" sz="3600" dirty="0" smtClean="0">
                <a:solidFill>
                  <a:srgbClr val="FF0000"/>
                </a:solidFill>
                <a:latin typeface="Arial" pitchFamily="34" charset="0"/>
                <a:cs typeface="Arial" pitchFamily="34" charset="0"/>
              </a:rPr>
              <a:t>hatred toward Germany</a:t>
            </a:r>
            <a:r>
              <a:rPr lang="en-US" sz="3600" dirty="0" smtClean="0">
                <a:latin typeface="Arial" pitchFamily="34" charset="0"/>
                <a:cs typeface="Arial" pitchFamily="34" charset="0"/>
              </a:rPr>
              <a:t>, responsible for war</a:t>
            </a:r>
          </a:p>
          <a:p>
            <a:pPr lvl="1"/>
            <a:r>
              <a:rPr lang="en-US" sz="3600" dirty="0" smtClean="0">
                <a:latin typeface="Arial" pitchFamily="34" charset="0"/>
                <a:cs typeface="Arial" pitchFamily="34" charset="0"/>
              </a:rPr>
              <a:t>Still want </a:t>
            </a:r>
            <a:r>
              <a:rPr lang="en-US" sz="3600" dirty="0" smtClean="0">
                <a:solidFill>
                  <a:srgbClr val="FF0000"/>
                </a:solidFill>
                <a:latin typeface="Arial" pitchFamily="34" charset="0"/>
                <a:cs typeface="Arial" pitchFamily="34" charset="0"/>
              </a:rPr>
              <a:t>secret treaties </a:t>
            </a:r>
            <a:r>
              <a:rPr lang="en-US" sz="3600" dirty="0" smtClean="0">
                <a:latin typeface="Arial" pitchFamily="34" charset="0"/>
                <a:cs typeface="Arial" pitchFamily="34" charset="0"/>
              </a:rPr>
              <a:t>dividing Cent. Power’s colonies among themselves</a:t>
            </a:r>
          </a:p>
          <a:p>
            <a:pPr lvl="1"/>
            <a:r>
              <a:rPr lang="en-US" sz="3600" dirty="0" smtClean="0">
                <a:latin typeface="Arial" pitchFamily="34" charset="0"/>
                <a:cs typeface="Arial" pitchFamily="34" charset="0"/>
              </a:rPr>
              <a:t>Fr believes </a:t>
            </a:r>
            <a:r>
              <a:rPr lang="en-US" sz="3600" dirty="0" smtClean="0">
                <a:solidFill>
                  <a:srgbClr val="FF0000"/>
                </a:solidFill>
                <a:latin typeface="Arial" pitchFamily="34" charset="0"/>
                <a:cs typeface="Arial" pitchFamily="34" charset="0"/>
              </a:rPr>
              <a:t>Germany must be split </a:t>
            </a:r>
            <a:r>
              <a:rPr lang="en-US" sz="3600" dirty="0" smtClean="0">
                <a:latin typeface="Arial" pitchFamily="34" charset="0"/>
                <a:cs typeface="Arial" pitchFamily="34" charset="0"/>
              </a:rPr>
              <a:t>and various regions </a:t>
            </a:r>
            <a:r>
              <a:rPr lang="en-US" sz="3600" dirty="0" smtClean="0">
                <a:solidFill>
                  <a:srgbClr val="FF0000"/>
                </a:solidFill>
                <a:latin typeface="Arial" pitchFamily="34" charset="0"/>
                <a:cs typeface="Arial" pitchFamily="34" charset="0"/>
              </a:rPr>
              <a:t>occupied</a:t>
            </a:r>
            <a:r>
              <a:rPr lang="en-US" sz="3600" dirty="0" smtClean="0">
                <a:latin typeface="Arial" pitchFamily="34" charset="0"/>
                <a:cs typeface="Arial" pitchFamily="34" charset="0"/>
              </a:rPr>
              <a:t> by Allies</a:t>
            </a:r>
            <a:endParaRPr lang="en-US"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rgbClr val="FF0000"/>
                </a:solidFill>
                <a:latin typeface="Arial" pitchFamily="34" charset="0"/>
                <a:cs typeface="Arial" pitchFamily="34" charset="0"/>
              </a:rPr>
              <a:t>Vocabulary/Items</a:t>
            </a:r>
            <a:endParaRPr lang="en-US" sz="5400" b="1" dirty="0">
              <a:solidFill>
                <a:srgbClr val="FF000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4000" dirty="0" smtClean="0">
                <a:latin typeface="Arial" pitchFamily="34" charset="0"/>
                <a:cs typeface="Arial" pitchFamily="34" charset="0"/>
              </a:rPr>
              <a:t>Fourteen Points</a:t>
            </a:r>
          </a:p>
          <a:p>
            <a:r>
              <a:rPr lang="en-US" sz="4000" dirty="0" smtClean="0">
                <a:latin typeface="Arial" pitchFamily="34" charset="0"/>
                <a:cs typeface="Arial" pitchFamily="34" charset="0"/>
              </a:rPr>
              <a:t>Armistice</a:t>
            </a:r>
          </a:p>
          <a:p>
            <a:r>
              <a:rPr lang="en-US" sz="4000" dirty="0" smtClean="0">
                <a:latin typeface="Arial" pitchFamily="34" charset="0"/>
                <a:cs typeface="Arial" pitchFamily="34" charset="0"/>
              </a:rPr>
              <a:t>Treaty of Brest </a:t>
            </a:r>
            <a:r>
              <a:rPr lang="en-US" sz="4000" dirty="0" err="1" smtClean="0">
                <a:latin typeface="Arial" pitchFamily="34" charset="0"/>
                <a:cs typeface="Arial" pitchFamily="34" charset="0"/>
              </a:rPr>
              <a:t>Litovsk</a:t>
            </a:r>
            <a:endParaRPr lang="en-US" sz="4000" dirty="0" smtClean="0">
              <a:latin typeface="Arial" pitchFamily="34" charset="0"/>
              <a:cs typeface="Arial" pitchFamily="34" charset="0"/>
            </a:endParaRPr>
          </a:p>
          <a:p>
            <a:r>
              <a:rPr lang="en-US" sz="4000" dirty="0" smtClean="0">
                <a:latin typeface="Arial" pitchFamily="34" charset="0"/>
                <a:cs typeface="Arial" pitchFamily="34" charset="0"/>
              </a:rPr>
              <a:t>Reparations</a:t>
            </a:r>
          </a:p>
          <a:p>
            <a:r>
              <a:rPr lang="en-US" sz="4000" dirty="0" smtClean="0">
                <a:latin typeface="Arial" pitchFamily="34" charset="0"/>
                <a:cs typeface="Arial" pitchFamily="34" charset="0"/>
              </a:rPr>
              <a:t>Paris Peace Conference</a:t>
            </a:r>
          </a:p>
          <a:p>
            <a:r>
              <a:rPr lang="en-US" sz="4000" dirty="0" smtClean="0">
                <a:latin typeface="Arial" pitchFamily="34" charset="0"/>
                <a:cs typeface="Arial" pitchFamily="34" charset="0"/>
              </a:rPr>
              <a:t>League </a:t>
            </a:r>
            <a:r>
              <a:rPr lang="en-US" sz="4000" smtClean="0">
                <a:latin typeface="Arial" pitchFamily="34" charset="0"/>
                <a:cs typeface="Arial" pitchFamily="34" charset="0"/>
              </a:rPr>
              <a:t>of </a:t>
            </a:r>
            <a:r>
              <a:rPr lang="en-US" sz="4000" smtClean="0">
                <a:latin typeface="Arial" pitchFamily="34" charset="0"/>
                <a:cs typeface="Arial" pitchFamily="34" charset="0"/>
              </a:rPr>
              <a:t>Nations</a:t>
            </a:r>
            <a:endParaRPr lang="en-US" sz="4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Autofit/>
          </a:bodyPr>
          <a:lstStyle/>
          <a:p>
            <a:r>
              <a:rPr lang="en-US" sz="5500" b="1" dirty="0" smtClean="0">
                <a:solidFill>
                  <a:srgbClr val="FF0000"/>
                </a:solidFill>
                <a:latin typeface="Arial" pitchFamily="34" charset="0"/>
                <a:cs typeface="Arial" pitchFamily="34" charset="0"/>
              </a:rPr>
              <a:t>Defeat of Central Powers</a:t>
            </a:r>
            <a:endParaRPr lang="en-US" sz="5500" b="1"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76200" y="1600200"/>
            <a:ext cx="8991600" cy="5105400"/>
          </a:xfrm>
        </p:spPr>
        <p:txBody>
          <a:bodyPr>
            <a:normAutofit lnSpcReduction="10000"/>
          </a:bodyPr>
          <a:lstStyle/>
          <a:p>
            <a:r>
              <a:rPr lang="en-US" sz="4000" dirty="0" smtClean="0">
                <a:solidFill>
                  <a:srgbClr val="FF0000"/>
                </a:solidFill>
                <a:latin typeface="Arial" pitchFamily="34" charset="0"/>
                <a:cs typeface="Arial" pitchFamily="34" charset="0"/>
              </a:rPr>
              <a:t>Treaty of </a:t>
            </a:r>
            <a:r>
              <a:rPr lang="en-US" sz="4000" dirty="0">
                <a:solidFill>
                  <a:srgbClr val="FF0000"/>
                </a:solidFill>
                <a:latin typeface="Arial" pitchFamily="34" charset="0"/>
                <a:cs typeface="Arial" pitchFamily="34" charset="0"/>
              </a:rPr>
              <a:t>B</a:t>
            </a:r>
            <a:r>
              <a:rPr lang="en-US" sz="4000" dirty="0" smtClean="0">
                <a:solidFill>
                  <a:srgbClr val="FF0000"/>
                </a:solidFill>
                <a:latin typeface="Arial" pitchFamily="34" charset="0"/>
                <a:cs typeface="Arial" pitchFamily="34" charset="0"/>
              </a:rPr>
              <a:t>rest </a:t>
            </a:r>
            <a:r>
              <a:rPr lang="en-US" sz="4000" dirty="0" err="1" smtClean="0">
                <a:solidFill>
                  <a:srgbClr val="FF0000"/>
                </a:solidFill>
                <a:latin typeface="Arial" pitchFamily="34" charset="0"/>
                <a:cs typeface="Arial" pitchFamily="34" charset="0"/>
              </a:rPr>
              <a:t>Litovsk</a:t>
            </a:r>
            <a:endParaRPr lang="en-US" sz="4000" dirty="0">
              <a:latin typeface="Arial" pitchFamily="34" charset="0"/>
              <a:cs typeface="Arial" pitchFamily="34" charset="0"/>
            </a:endParaRPr>
          </a:p>
          <a:p>
            <a:pPr lvl="1"/>
            <a:r>
              <a:rPr lang="en-US" sz="3600" dirty="0" smtClean="0">
                <a:latin typeface="Arial" pitchFamily="34" charset="0"/>
                <a:cs typeface="Arial" pitchFamily="34" charset="0"/>
              </a:rPr>
              <a:t>Russia is out of war</a:t>
            </a:r>
          </a:p>
          <a:p>
            <a:pPr lvl="1"/>
            <a:r>
              <a:rPr lang="en-US" sz="3600" dirty="0" smtClean="0">
                <a:latin typeface="Arial" pitchFamily="34" charset="0"/>
                <a:cs typeface="Arial" pitchFamily="34" charset="0"/>
              </a:rPr>
              <a:t>Allows Germany to concentrate on Western Front</a:t>
            </a:r>
          </a:p>
          <a:p>
            <a:r>
              <a:rPr lang="en-US" sz="4000" dirty="0" smtClean="0">
                <a:latin typeface="Arial" pitchFamily="34" charset="0"/>
                <a:cs typeface="Arial" pitchFamily="34" charset="0"/>
              </a:rPr>
              <a:t>Germans reach Marne River</a:t>
            </a:r>
          </a:p>
          <a:p>
            <a:r>
              <a:rPr lang="en-US" sz="4000" dirty="0" smtClean="0">
                <a:latin typeface="Arial" pitchFamily="34" charset="0"/>
                <a:cs typeface="Arial" pitchFamily="34" charset="0"/>
              </a:rPr>
              <a:t>Allies </a:t>
            </a:r>
            <a:r>
              <a:rPr lang="en-US" sz="4000" dirty="0" smtClean="0">
                <a:solidFill>
                  <a:srgbClr val="FF0000"/>
                </a:solidFill>
                <a:latin typeface="Arial" pitchFamily="34" charset="0"/>
                <a:cs typeface="Arial" pitchFamily="34" charset="0"/>
              </a:rPr>
              <a:t>(</a:t>
            </a:r>
            <a:r>
              <a:rPr lang="en-US" sz="4000" dirty="0" err="1" smtClean="0">
                <a:solidFill>
                  <a:srgbClr val="FF0000"/>
                </a:solidFill>
                <a:latin typeface="Arial" pitchFamily="34" charset="0"/>
                <a:cs typeface="Arial" pitchFamily="34" charset="0"/>
              </a:rPr>
              <a:t>incl</a:t>
            </a:r>
            <a:r>
              <a:rPr lang="en-US" sz="4000" dirty="0" smtClean="0">
                <a:solidFill>
                  <a:srgbClr val="FF0000"/>
                </a:solidFill>
                <a:latin typeface="Arial" pitchFamily="34" charset="0"/>
                <a:cs typeface="Arial" pitchFamily="34" charset="0"/>
              </a:rPr>
              <a:t> US now) </a:t>
            </a:r>
            <a:r>
              <a:rPr lang="en-US" sz="4000" dirty="0" smtClean="0">
                <a:latin typeface="Arial" pitchFamily="34" charset="0"/>
                <a:cs typeface="Arial" pitchFamily="34" charset="0"/>
              </a:rPr>
              <a:t>repel Germans </a:t>
            </a:r>
          </a:p>
          <a:p>
            <a:r>
              <a:rPr lang="en-US" sz="4000" dirty="0" smtClean="0">
                <a:solidFill>
                  <a:srgbClr val="FF0000"/>
                </a:solidFill>
                <a:latin typeface="Arial" pitchFamily="34" charset="0"/>
                <a:cs typeface="Arial" pitchFamily="34" charset="0"/>
              </a:rPr>
              <a:t>Bulgaria</a:t>
            </a:r>
            <a:r>
              <a:rPr lang="en-US" sz="4000" dirty="0" smtClean="0">
                <a:latin typeface="Arial" pitchFamily="34" charset="0"/>
                <a:cs typeface="Arial" pitchFamily="34" charset="0"/>
              </a:rPr>
              <a:t> surrenders 09/30/18</a:t>
            </a:r>
          </a:p>
          <a:p>
            <a:r>
              <a:rPr lang="en-US" sz="4000" dirty="0" smtClean="0">
                <a:solidFill>
                  <a:srgbClr val="FF0000"/>
                </a:solidFill>
                <a:latin typeface="Arial" pitchFamily="34" charset="0"/>
                <a:cs typeface="Arial" pitchFamily="34" charset="0"/>
              </a:rPr>
              <a:t>Ottoman Empire </a:t>
            </a:r>
            <a:r>
              <a:rPr lang="en-US" sz="4000" dirty="0" smtClean="0">
                <a:latin typeface="Arial" pitchFamily="34" charset="0"/>
                <a:cs typeface="Arial" pitchFamily="34" charset="0"/>
              </a:rPr>
              <a:t>surrenders </a:t>
            </a:r>
            <a:r>
              <a:rPr lang="en-US" sz="4000" dirty="0" smtClean="0">
                <a:latin typeface="Arial" pitchFamily="34" charset="0"/>
                <a:cs typeface="Arial" pitchFamily="34" charset="0"/>
              </a:rPr>
              <a:t>10/30/18</a:t>
            </a:r>
            <a:endParaRPr lang="en-US" sz="4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1143000"/>
          </a:xfrm>
        </p:spPr>
        <p:txBody>
          <a:bodyPr>
            <a:normAutofit/>
          </a:bodyPr>
          <a:lstStyle/>
          <a:p>
            <a:r>
              <a:rPr lang="en-US" sz="5500" b="1" dirty="0" smtClean="0">
                <a:solidFill>
                  <a:srgbClr val="FF0000"/>
                </a:solidFill>
                <a:latin typeface="Arial" pitchFamily="34" charset="0"/>
                <a:cs typeface="Arial" pitchFamily="34" charset="0"/>
              </a:rPr>
              <a:t>Defeat of Central Powers</a:t>
            </a:r>
            <a:endParaRPr lang="en-US" sz="5500" b="1"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152400" y="1600200"/>
            <a:ext cx="8839200" cy="4525963"/>
          </a:xfrm>
        </p:spPr>
        <p:txBody>
          <a:bodyPr>
            <a:normAutofit fontScale="92500" lnSpcReduction="10000"/>
          </a:bodyPr>
          <a:lstStyle/>
          <a:p>
            <a:r>
              <a:rPr lang="en-US" sz="4000" dirty="0" smtClean="0">
                <a:solidFill>
                  <a:srgbClr val="FF0000"/>
                </a:solidFill>
                <a:latin typeface="Arial" pitchFamily="34" charset="0"/>
                <a:cs typeface="Arial" pitchFamily="34" charset="0"/>
              </a:rPr>
              <a:t>Austria-Hungary</a:t>
            </a:r>
            <a:r>
              <a:rPr lang="en-US" sz="4000" dirty="0" smtClean="0">
                <a:latin typeface="Arial" pitchFamily="34" charset="0"/>
                <a:cs typeface="Arial" pitchFamily="34" charset="0"/>
              </a:rPr>
              <a:t> breaks apart, sets up two separate </a:t>
            </a:r>
            <a:r>
              <a:rPr lang="en-US" sz="4000" dirty="0" smtClean="0">
                <a:latin typeface="Arial" pitchFamily="34" charset="0"/>
                <a:cs typeface="Arial" pitchFamily="34" charset="0"/>
              </a:rPr>
              <a:t>governments, fall 1918</a:t>
            </a:r>
            <a:endParaRPr lang="en-US" sz="4000" dirty="0" smtClean="0">
              <a:latin typeface="Arial" pitchFamily="34" charset="0"/>
              <a:cs typeface="Arial" pitchFamily="34" charset="0"/>
            </a:endParaRPr>
          </a:p>
          <a:p>
            <a:r>
              <a:rPr lang="en-US" sz="4000" dirty="0" smtClean="0">
                <a:latin typeface="Arial" pitchFamily="34" charset="0"/>
                <a:cs typeface="Arial" pitchFamily="34" charset="0"/>
              </a:rPr>
              <a:t>US tells Germany it will only deal with a representative government of the German people</a:t>
            </a:r>
          </a:p>
          <a:p>
            <a:r>
              <a:rPr lang="en-US" sz="4000" dirty="0" smtClean="0">
                <a:latin typeface="Arial" pitchFamily="34" charset="0"/>
                <a:cs typeface="Arial" pitchFamily="34" charset="0"/>
              </a:rPr>
              <a:t>Under German military and civilian unrest the </a:t>
            </a:r>
            <a:r>
              <a:rPr lang="en-US" sz="4000" dirty="0">
                <a:solidFill>
                  <a:srgbClr val="FF0000"/>
                </a:solidFill>
                <a:latin typeface="Arial" pitchFamily="34" charset="0"/>
                <a:cs typeface="Arial" pitchFamily="34" charset="0"/>
              </a:rPr>
              <a:t>K</a:t>
            </a:r>
            <a:r>
              <a:rPr lang="en-US" sz="4000" dirty="0" smtClean="0">
                <a:solidFill>
                  <a:srgbClr val="FF0000"/>
                </a:solidFill>
                <a:latin typeface="Arial" pitchFamily="34" charset="0"/>
                <a:cs typeface="Arial" pitchFamily="34" charset="0"/>
              </a:rPr>
              <a:t>aiser </a:t>
            </a:r>
            <a:r>
              <a:rPr lang="en-US" sz="4000" dirty="0" smtClean="0">
                <a:solidFill>
                  <a:srgbClr val="FF0000"/>
                </a:solidFill>
                <a:latin typeface="Arial" pitchFamily="34" charset="0"/>
                <a:cs typeface="Arial" pitchFamily="34" charset="0"/>
              </a:rPr>
              <a:t>abdicates throne in early November 1918</a:t>
            </a:r>
            <a:endParaRPr lang="en-US" sz="4000"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l="10000" r="10000"/>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76200" y="274638"/>
            <a:ext cx="8991600" cy="6278562"/>
          </a:xfrm>
        </p:spPr>
        <p:txBody>
          <a:bodyPr>
            <a:normAutofit/>
          </a:bodyPr>
          <a:lstStyle/>
          <a:p>
            <a:r>
              <a:rPr lang="en-US" sz="7500" b="1" dirty="0" smtClean="0">
                <a:latin typeface="Algerian" panose="04020705040A02060702" pitchFamily="82" charset="0"/>
              </a:rPr>
              <a:t/>
            </a:r>
            <a:br>
              <a:rPr lang="en-US" sz="7500" b="1" dirty="0" smtClean="0">
                <a:latin typeface="Algerian" panose="04020705040A02060702" pitchFamily="82" charset="0"/>
              </a:rPr>
            </a:br>
            <a:r>
              <a:rPr lang="en-US" sz="7500" b="1" dirty="0">
                <a:latin typeface="Algerian" panose="04020705040A02060702" pitchFamily="82" charset="0"/>
              </a:rPr>
              <a:t/>
            </a:r>
            <a:br>
              <a:rPr lang="en-US" sz="7500" b="1" dirty="0">
                <a:latin typeface="Algerian" panose="04020705040A02060702" pitchFamily="82" charset="0"/>
              </a:rPr>
            </a:br>
            <a:r>
              <a:rPr lang="en-US" sz="7500" b="1" dirty="0" smtClean="0">
                <a:latin typeface="Algerian" panose="04020705040A02060702" pitchFamily="82" charset="0"/>
              </a:rPr>
              <a:t>WWI Armistice</a:t>
            </a:r>
            <a:br>
              <a:rPr lang="en-US" sz="7500" b="1" dirty="0" smtClean="0">
                <a:latin typeface="Algerian" panose="04020705040A02060702" pitchFamily="82" charset="0"/>
              </a:rPr>
            </a:br>
            <a:r>
              <a:rPr lang="en-US" sz="7000" b="1" dirty="0" smtClean="0">
                <a:latin typeface="Algerian" panose="04020705040A02060702" pitchFamily="82" charset="0"/>
              </a:rPr>
              <a:t>November 11, 1918</a:t>
            </a:r>
            <a:endParaRPr lang="en-US" sz="7000" b="1" dirty="0">
              <a:latin typeface="Algerian" panose="04020705040A02060702" pitchFamily="82" charset="0"/>
            </a:endParaRPr>
          </a:p>
        </p:txBody>
      </p:sp>
    </p:spTree>
    <p:extLst>
      <p:ext uri="{BB962C8B-B14F-4D97-AF65-F5344CB8AC3E}">
        <p14:creationId xmlns:p14="http://schemas.microsoft.com/office/powerpoint/2010/main" val="1942465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500" b="1" dirty="0" smtClean="0">
                <a:solidFill>
                  <a:srgbClr val="FF0000"/>
                </a:solidFill>
                <a:latin typeface="Arial" pitchFamily="34" charset="0"/>
                <a:cs typeface="Arial" pitchFamily="34" charset="0"/>
              </a:rPr>
              <a:t>Armistice</a:t>
            </a:r>
            <a:endParaRPr lang="en-US" sz="7500" b="1"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152400" y="1447800"/>
            <a:ext cx="8839200" cy="5257800"/>
          </a:xfrm>
        </p:spPr>
        <p:txBody>
          <a:bodyPr>
            <a:normAutofit fontScale="92500" lnSpcReduction="20000"/>
          </a:bodyPr>
          <a:lstStyle/>
          <a:p>
            <a:r>
              <a:rPr lang="en-US" sz="4000" dirty="0" smtClean="0">
                <a:latin typeface="Arial" pitchFamily="34" charset="0"/>
                <a:cs typeface="Arial" pitchFamily="34" charset="0"/>
              </a:rPr>
              <a:t>November 1918 </a:t>
            </a:r>
            <a:r>
              <a:rPr lang="en-US" sz="4000" dirty="0" smtClean="0">
                <a:solidFill>
                  <a:srgbClr val="FF0000"/>
                </a:solidFill>
                <a:latin typeface="Arial" pitchFamily="34" charset="0"/>
                <a:cs typeface="Arial" pitchFamily="34" charset="0"/>
              </a:rPr>
              <a:t>armistice</a:t>
            </a:r>
            <a:r>
              <a:rPr lang="en-US" sz="4000" dirty="0" smtClean="0">
                <a:latin typeface="Arial" pitchFamily="34" charset="0"/>
                <a:cs typeface="Arial" pitchFamily="34" charset="0"/>
              </a:rPr>
              <a:t> signed</a:t>
            </a:r>
          </a:p>
          <a:p>
            <a:r>
              <a:rPr lang="en-US" sz="4000" dirty="0" smtClean="0">
                <a:latin typeface="Arial" pitchFamily="34" charset="0"/>
                <a:cs typeface="Arial" pitchFamily="34" charset="0"/>
              </a:rPr>
              <a:t>All fighting to cease at </a:t>
            </a:r>
            <a:r>
              <a:rPr lang="en-US" sz="4000" dirty="0" smtClean="0">
                <a:solidFill>
                  <a:srgbClr val="FF0000"/>
                </a:solidFill>
                <a:latin typeface="Arial" pitchFamily="34" charset="0"/>
                <a:cs typeface="Arial" pitchFamily="34" charset="0"/>
              </a:rPr>
              <a:t>11:11 </a:t>
            </a:r>
            <a:r>
              <a:rPr lang="en-US" sz="4000" dirty="0" smtClean="0">
                <a:solidFill>
                  <a:srgbClr val="FF0000"/>
                </a:solidFill>
                <a:latin typeface="Arial" pitchFamily="34" charset="0"/>
                <a:cs typeface="Arial" pitchFamily="34" charset="0"/>
              </a:rPr>
              <a:t>AM on November 11, </a:t>
            </a:r>
            <a:r>
              <a:rPr lang="en-US" sz="4000" dirty="0" smtClean="0">
                <a:solidFill>
                  <a:srgbClr val="FF0000"/>
                </a:solidFill>
                <a:latin typeface="Arial" pitchFamily="34" charset="0"/>
                <a:cs typeface="Arial" pitchFamily="34" charset="0"/>
              </a:rPr>
              <a:t>1918</a:t>
            </a:r>
            <a:endParaRPr lang="en-US" sz="4000" dirty="0">
              <a:latin typeface="Arial" pitchFamily="34" charset="0"/>
              <a:cs typeface="Arial" pitchFamily="34" charset="0"/>
            </a:endParaRPr>
          </a:p>
          <a:p>
            <a:r>
              <a:rPr lang="en-US" sz="4000" dirty="0">
                <a:latin typeface="Arial" pitchFamily="34" charset="0"/>
                <a:cs typeface="Arial" pitchFamily="34" charset="0"/>
              </a:rPr>
              <a:t>American Henry Gunther is generally recognized as the last soldier killed in action in World War I. He was killed 60 seconds before the armistice came into force while charging astonished German troops who were aware the Armistice was nearly upon them.</a:t>
            </a:r>
            <a:endParaRPr lang="en-US" sz="4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500" b="1" dirty="0" smtClean="0">
                <a:solidFill>
                  <a:srgbClr val="FF0000"/>
                </a:solidFill>
              </a:rPr>
              <a:t>Armistice</a:t>
            </a:r>
            <a:endParaRPr lang="en-US" sz="7500" b="1"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sz="4000" dirty="0">
                <a:solidFill>
                  <a:srgbClr val="FF0000"/>
                </a:solidFill>
                <a:latin typeface="Arial" pitchFamily="34" charset="0"/>
                <a:cs typeface="Arial" pitchFamily="34" charset="0"/>
              </a:rPr>
              <a:t>Germany agrees to:</a:t>
            </a:r>
          </a:p>
          <a:p>
            <a:pPr lvl="1"/>
            <a:r>
              <a:rPr lang="en-US" sz="3600" dirty="0">
                <a:latin typeface="Arial" pitchFamily="34" charset="0"/>
                <a:cs typeface="Arial" pitchFamily="34" charset="0"/>
              </a:rPr>
              <a:t>Cancel Brest </a:t>
            </a:r>
            <a:r>
              <a:rPr lang="en-US" sz="3600" dirty="0" err="1">
                <a:latin typeface="Arial" pitchFamily="34" charset="0"/>
                <a:cs typeface="Arial" pitchFamily="34" charset="0"/>
              </a:rPr>
              <a:t>Litovsk</a:t>
            </a:r>
            <a:endParaRPr lang="en-US" sz="3600" dirty="0">
              <a:latin typeface="Arial" pitchFamily="34" charset="0"/>
              <a:cs typeface="Arial" pitchFamily="34" charset="0"/>
            </a:endParaRPr>
          </a:p>
          <a:p>
            <a:pPr lvl="1"/>
            <a:r>
              <a:rPr lang="en-US" sz="3600" dirty="0">
                <a:latin typeface="Arial" pitchFamily="34" charset="0"/>
                <a:cs typeface="Arial" pitchFamily="34" charset="0"/>
              </a:rPr>
              <a:t>Give up large part of navy (all U-boats)</a:t>
            </a:r>
          </a:p>
          <a:p>
            <a:pPr lvl="1"/>
            <a:r>
              <a:rPr lang="en-US" sz="3600" dirty="0">
                <a:latin typeface="Arial" pitchFamily="34" charset="0"/>
                <a:cs typeface="Arial" pitchFamily="34" charset="0"/>
              </a:rPr>
              <a:t>Turn over munitions</a:t>
            </a:r>
          </a:p>
          <a:p>
            <a:pPr lvl="1"/>
            <a:r>
              <a:rPr lang="en-US" sz="3600" dirty="0">
                <a:latin typeface="Arial" pitchFamily="34" charset="0"/>
                <a:cs typeface="Arial" pitchFamily="34" charset="0"/>
              </a:rPr>
              <a:t>Free prisoners of war</a:t>
            </a:r>
          </a:p>
          <a:p>
            <a:pPr lvl="1"/>
            <a:r>
              <a:rPr lang="en-US" sz="3600" dirty="0">
                <a:latin typeface="Arial" pitchFamily="34" charset="0"/>
                <a:cs typeface="Arial" pitchFamily="34" charset="0"/>
              </a:rPr>
              <a:t>Allied occupation west of </a:t>
            </a:r>
            <a:r>
              <a:rPr lang="en-US" sz="3600" dirty="0" smtClean="0">
                <a:latin typeface="Arial" pitchFamily="34" charset="0"/>
                <a:cs typeface="Arial" pitchFamily="34" charset="0"/>
              </a:rPr>
              <a:t>Rhine</a:t>
            </a:r>
            <a:endParaRPr lang="en-US" sz="3600" dirty="0">
              <a:latin typeface="Arial" pitchFamily="34" charset="0"/>
              <a:cs typeface="Arial" pitchFamily="34" charset="0"/>
            </a:endParaRPr>
          </a:p>
        </p:txBody>
      </p:sp>
    </p:spTree>
    <p:extLst>
      <p:ext uri="{BB962C8B-B14F-4D97-AF65-F5344CB8AC3E}">
        <p14:creationId xmlns:p14="http://schemas.microsoft.com/office/powerpoint/2010/main" val="2322688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Autofit/>
          </a:bodyPr>
          <a:lstStyle/>
          <a:p>
            <a:r>
              <a:rPr lang="en-US" sz="7000" b="1" dirty="0" smtClean="0">
                <a:solidFill>
                  <a:srgbClr val="FF0000"/>
                </a:solidFill>
                <a:latin typeface="Arial" pitchFamily="34" charset="0"/>
                <a:cs typeface="Arial" pitchFamily="34" charset="0"/>
              </a:rPr>
              <a:t>Fourteen Point Plan</a:t>
            </a:r>
            <a:endParaRPr lang="en-US" sz="7000" b="1"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152400" y="1600200"/>
            <a:ext cx="8839200" cy="4525963"/>
          </a:xfrm>
        </p:spPr>
        <p:txBody>
          <a:bodyPr>
            <a:normAutofit/>
          </a:bodyPr>
          <a:lstStyle/>
          <a:p>
            <a:r>
              <a:rPr lang="en-US" sz="4000" dirty="0" smtClean="0">
                <a:latin typeface="Arial" pitchFamily="34" charset="0"/>
                <a:cs typeface="Arial" pitchFamily="34" charset="0"/>
              </a:rPr>
              <a:t>January 1918 Wilson gives Congress an overview of </a:t>
            </a:r>
            <a:r>
              <a:rPr lang="en-US" sz="4000" dirty="0" smtClean="0">
                <a:solidFill>
                  <a:srgbClr val="FF0000"/>
                </a:solidFill>
                <a:latin typeface="Arial" pitchFamily="34" charset="0"/>
                <a:cs typeface="Arial" pitchFamily="34" charset="0"/>
              </a:rPr>
              <a:t>his ideas </a:t>
            </a:r>
            <a:r>
              <a:rPr lang="en-US" sz="4000" dirty="0" smtClean="0">
                <a:latin typeface="Arial" pitchFamily="34" charset="0"/>
                <a:cs typeface="Arial" pitchFamily="34" charset="0"/>
              </a:rPr>
              <a:t>of what should be once the war is over</a:t>
            </a:r>
          </a:p>
          <a:p>
            <a:r>
              <a:rPr lang="en-US" sz="4000" dirty="0" smtClean="0">
                <a:solidFill>
                  <a:srgbClr val="FF0000"/>
                </a:solidFill>
                <a:latin typeface="Arial" pitchFamily="34" charset="0"/>
                <a:cs typeface="Arial" pitchFamily="34" charset="0"/>
              </a:rPr>
              <a:t>Six general points</a:t>
            </a:r>
          </a:p>
          <a:p>
            <a:r>
              <a:rPr lang="en-US" sz="4000" dirty="0" smtClean="0">
                <a:solidFill>
                  <a:srgbClr val="FF0000"/>
                </a:solidFill>
                <a:latin typeface="Arial" pitchFamily="34" charset="0"/>
                <a:cs typeface="Arial" pitchFamily="34" charset="0"/>
              </a:rPr>
              <a:t>Eight remaining points deal with specific countries and regions</a:t>
            </a:r>
            <a:endParaRPr lang="en-US" sz="4000"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1143000"/>
          </a:xfrm>
        </p:spPr>
        <p:txBody>
          <a:bodyPr>
            <a:noAutofit/>
          </a:bodyPr>
          <a:lstStyle/>
          <a:p>
            <a:r>
              <a:rPr lang="en-US" sz="5800" b="1" dirty="0" smtClean="0">
                <a:solidFill>
                  <a:srgbClr val="FF0000"/>
                </a:solidFill>
                <a:latin typeface="Arial" pitchFamily="34" charset="0"/>
                <a:cs typeface="Arial" pitchFamily="34" charset="0"/>
              </a:rPr>
              <a:t>Fourteen Points (6 </a:t>
            </a:r>
            <a:r>
              <a:rPr lang="en-US" sz="5800" b="1" dirty="0" err="1" smtClean="0">
                <a:solidFill>
                  <a:srgbClr val="FF0000"/>
                </a:solidFill>
                <a:latin typeface="Arial" pitchFamily="34" charset="0"/>
                <a:cs typeface="Arial" pitchFamily="34" charset="0"/>
              </a:rPr>
              <a:t>gen’l</a:t>
            </a:r>
            <a:r>
              <a:rPr lang="en-US" sz="5800" b="1" dirty="0" smtClean="0">
                <a:solidFill>
                  <a:srgbClr val="FF0000"/>
                </a:solidFill>
                <a:latin typeface="Arial" pitchFamily="34" charset="0"/>
                <a:cs typeface="Arial" pitchFamily="34" charset="0"/>
              </a:rPr>
              <a:t>)</a:t>
            </a:r>
            <a:endParaRPr lang="en-US" sz="5800" b="1"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152400" y="1600200"/>
            <a:ext cx="8763000" cy="5105400"/>
          </a:xfrm>
        </p:spPr>
        <p:txBody>
          <a:bodyPr>
            <a:normAutofit lnSpcReduction="10000"/>
          </a:bodyPr>
          <a:lstStyle/>
          <a:p>
            <a:r>
              <a:rPr lang="en-US" sz="4000" dirty="0" smtClean="0">
                <a:solidFill>
                  <a:srgbClr val="FF0000"/>
                </a:solidFill>
                <a:latin typeface="Arial" pitchFamily="34" charset="0"/>
                <a:cs typeface="Arial" pitchFamily="34" charset="0"/>
              </a:rPr>
              <a:t>No secret treaties</a:t>
            </a:r>
          </a:p>
          <a:p>
            <a:r>
              <a:rPr lang="en-US" sz="4000" dirty="0" smtClean="0">
                <a:solidFill>
                  <a:srgbClr val="FF0000"/>
                </a:solidFill>
                <a:latin typeface="Arial" pitchFamily="34" charset="0"/>
                <a:cs typeface="Arial" pitchFamily="34" charset="0"/>
              </a:rPr>
              <a:t>Freedom of the seas for all nations</a:t>
            </a:r>
          </a:p>
          <a:p>
            <a:r>
              <a:rPr lang="en-US" sz="4000" dirty="0" smtClean="0">
                <a:solidFill>
                  <a:srgbClr val="FF0000"/>
                </a:solidFill>
                <a:latin typeface="Arial" pitchFamily="34" charset="0"/>
                <a:cs typeface="Arial" pitchFamily="34" charset="0"/>
              </a:rPr>
              <a:t>Removal of all economic barriers</a:t>
            </a:r>
          </a:p>
          <a:p>
            <a:r>
              <a:rPr lang="en-US" sz="4000" dirty="0" smtClean="0">
                <a:solidFill>
                  <a:srgbClr val="FF0000"/>
                </a:solidFill>
                <a:latin typeface="Arial" pitchFamily="34" charset="0"/>
                <a:cs typeface="Arial" pitchFamily="34" charset="0"/>
              </a:rPr>
              <a:t>Reduction of national armaments</a:t>
            </a:r>
          </a:p>
          <a:p>
            <a:r>
              <a:rPr lang="en-US" sz="4000" dirty="0" smtClean="0">
                <a:solidFill>
                  <a:srgbClr val="FF0000"/>
                </a:solidFill>
                <a:latin typeface="Arial" pitchFamily="34" charset="0"/>
                <a:cs typeface="Arial" pitchFamily="34" charset="0"/>
              </a:rPr>
              <a:t>Establishment of “general association of nations”</a:t>
            </a:r>
          </a:p>
          <a:p>
            <a:r>
              <a:rPr lang="en-US" sz="4000" dirty="0" smtClean="0">
                <a:solidFill>
                  <a:srgbClr val="FF0000"/>
                </a:solidFill>
                <a:latin typeface="Arial" pitchFamily="34" charset="0"/>
                <a:cs typeface="Arial" pitchFamily="34" charset="0"/>
              </a:rPr>
              <a:t>Adjustment of colonial claims so fair to both sides (imperial and colonial)</a:t>
            </a:r>
            <a:endParaRPr lang="en-US" sz="4000"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rgbClr val="FF0000"/>
                </a:solidFill>
                <a:latin typeface="Arial" pitchFamily="34" charset="0"/>
                <a:cs typeface="Arial" pitchFamily="34" charset="0"/>
              </a:rPr>
              <a:t>Paris Peace Conference</a:t>
            </a:r>
            <a:endParaRPr lang="en-US" sz="5400" b="1"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76200" y="1600200"/>
            <a:ext cx="8991600" cy="5029200"/>
          </a:xfrm>
        </p:spPr>
        <p:txBody>
          <a:bodyPr>
            <a:normAutofit lnSpcReduction="10000"/>
          </a:bodyPr>
          <a:lstStyle/>
          <a:p>
            <a:r>
              <a:rPr lang="en-US" sz="4000" dirty="0" smtClean="0">
                <a:solidFill>
                  <a:srgbClr val="FF0000"/>
                </a:solidFill>
                <a:latin typeface="Arial" pitchFamily="34" charset="0"/>
                <a:cs typeface="Arial" pitchFamily="34" charset="0"/>
              </a:rPr>
              <a:t>Big Four </a:t>
            </a:r>
            <a:r>
              <a:rPr lang="en-US" sz="4000" dirty="0" smtClean="0">
                <a:latin typeface="Arial" pitchFamily="34" charset="0"/>
                <a:cs typeface="Arial" pitchFamily="34" charset="0"/>
              </a:rPr>
              <a:t>(US, GB, Fr, It) dominate conference</a:t>
            </a:r>
          </a:p>
          <a:p>
            <a:r>
              <a:rPr lang="en-US" sz="4000" dirty="0" smtClean="0">
                <a:latin typeface="Arial" pitchFamily="34" charset="0"/>
                <a:cs typeface="Arial" pitchFamily="34" charset="0"/>
              </a:rPr>
              <a:t>Some countries </a:t>
            </a:r>
            <a:r>
              <a:rPr lang="en-US" sz="4000" dirty="0" smtClean="0">
                <a:solidFill>
                  <a:srgbClr val="FF0000"/>
                </a:solidFill>
                <a:latin typeface="Arial" pitchFamily="34" charset="0"/>
                <a:cs typeface="Arial" pitchFamily="34" charset="0"/>
              </a:rPr>
              <a:t>excluded</a:t>
            </a:r>
          </a:p>
          <a:p>
            <a:pPr lvl="1"/>
            <a:r>
              <a:rPr lang="en-US" sz="3600" dirty="0" smtClean="0">
                <a:latin typeface="Arial" pitchFamily="34" charset="0"/>
                <a:cs typeface="Arial" pitchFamily="34" charset="0"/>
              </a:rPr>
              <a:t>Russia (now </a:t>
            </a:r>
            <a:r>
              <a:rPr lang="en-US" sz="3600" dirty="0" smtClean="0">
                <a:solidFill>
                  <a:srgbClr val="FF0000"/>
                </a:solidFill>
                <a:latin typeface="Arial" pitchFamily="34" charset="0"/>
                <a:cs typeface="Arial" pitchFamily="34" charset="0"/>
              </a:rPr>
              <a:t>USSR</a:t>
            </a:r>
            <a:r>
              <a:rPr lang="en-US" sz="3600" dirty="0" smtClean="0">
                <a:latin typeface="Arial" pitchFamily="34" charset="0"/>
                <a:cs typeface="Arial" pitchFamily="34" charset="0"/>
              </a:rPr>
              <a:t>) not invited</a:t>
            </a:r>
          </a:p>
          <a:p>
            <a:pPr lvl="1"/>
            <a:r>
              <a:rPr lang="en-US" sz="3600" dirty="0" smtClean="0">
                <a:solidFill>
                  <a:srgbClr val="FF0000"/>
                </a:solidFill>
                <a:latin typeface="Arial" pitchFamily="34" charset="0"/>
                <a:cs typeface="Arial" pitchFamily="34" charset="0"/>
              </a:rPr>
              <a:t>Central Powers </a:t>
            </a:r>
            <a:r>
              <a:rPr lang="en-US" sz="3600" dirty="0" smtClean="0">
                <a:latin typeface="Arial" pitchFamily="34" charset="0"/>
                <a:cs typeface="Arial" pitchFamily="34" charset="0"/>
              </a:rPr>
              <a:t>have little or no representation</a:t>
            </a:r>
          </a:p>
          <a:p>
            <a:r>
              <a:rPr lang="en-US" sz="4000" dirty="0" smtClean="0">
                <a:latin typeface="Arial" pitchFamily="34" charset="0"/>
                <a:cs typeface="Arial" pitchFamily="34" charset="0"/>
              </a:rPr>
              <a:t>Desire for territories and ethnic nationalism are overriding </a:t>
            </a:r>
            <a:r>
              <a:rPr lang="en-US" sz="4000" dirty="0" smtClean="0">
                <a:latin typeface="Arial" pitchFamily="34" charset="0"/>
                <a:cs typeface="Arial" pitchFamily="34" charset="0"/>
              </a:rPr>
              <a:t>factors</a:t>
            </a:r>
            <a:endParaRPr lang="en-US" sz="4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624</TotalTime>
  <Words>403</Words>
  <Application>Microsoft Office PowerPoint</Application>
  <PresentationFormat>On-screen Show (4:3)</PresentationFormat>
  <Paragraphs>61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The War Comes to an End</vt:lpstr>
      <vt:lpstr>Defeat of Central Powers</vt:lpstr>
      <vt:lpstr>Defeat of Central Powers</vt:lpstr>
      <vt:lpstr>  WWI Armistice November 11, 1918</vt:lpstr>
      <vt:lpstr>Armistice</vt:lpstr>
      <vt:lpstr>Armistice</vt:lpstr>
      <vt:lpstr>Fourteen Point Plan</vt:lpstr>
      <vt:lpstr>Fourteen Points (6 gen’l)</vt:lpstr>
      <vt:lpstr>Paris Peace Conference</vt:lpstr>
      <vt:lpstr>Paris Peace Conference</vt:lpstr>
      <vt:lpstr>Paris Peace Conference</vt:lpstr>
      <vt:lpstr>Vocabulary/Items</vt:lpstr>
    </vt:vector>
  </TitlesOfParts>
  <Company>JCPS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gilmore</dc:creator>
  <cp:lastModifiedBy>gilmore</cp:lastModifiedBy>
  <cp:revision>23</cp:revision>
  <cp:lastPrinted>2015-05-06T10:54:57Z</cp:lastPrinted>
  <dcterms:created xsi:type="dcterms:W3CDTF">2012-03-09T13:22:59Z</dcterms:created>
  <dcterms:modified xsi:type="dcterms:W3CDTF">2015-05-06T11:12:30Z</dcterms:modified>
</cp:coreProperties>
</file>