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7077075" cy="89550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476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476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69E39-256A-436F-92ED-CA7D03D3886D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05825"/>
            <a:ext cx="3067050" cy="4476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505825"/>
            <a:ext cx="3067050" cy="4476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D174A-50D0-4170-8789-4A5415020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7D53-1E88-441A-9B12-16D036BF8988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C8C4-3753-4D70-8604-E3F4F4909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7D53-1E88-441A-9B12-16D036BF8988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C8C4-3753-4D70-8604-E3F4F4909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7D53-1E88-441A-9B12-16D036BF8988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C8C4-3753-4D70-8604-E3F4F4909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7D53-1E88-441A-9B12-16D036BF8988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C8C4-3753-4D70-8604-E3F4F4909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7D53-1E88-441A-9B12-16D036BF8988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C8C4-3753-4D70-8604-E3F4F4909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7D53-1E88-441A-9B12-16D036BF8988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C8C4-3753-4D70-8604-E3F4F4909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7D53-1E88-441A-9B12-16D036BF8988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C8C4-3753-4D70-8604-E3F4F4909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7D53-1E88-441A-9B12-16D036BF8988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C8C4-3753-4D70-8604-E3F4F4909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7D53-1E88-441A-9B12-16D036BF8988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C8C4-3753-4D70-8604-E3F4F4909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7D53-1E88-441A-9B12-16D036BF8988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C8C4-3753-4D70-8604-E3F4F4909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7D53-1E88-441A-9B12-16D036BF8988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C8C4-3753-4D70-8604-E3F4F4909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37D53-1E88-441A-9B12-16D036BF8988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DC8C4-3753-4D70-8604-E3F4F4909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sz="9600" b="1" dirty="0" smtClean="0">
                <a:solidFill>
                  <a:srgbClr val="0070C0"/>
                </a:solidFill>
              </a:rPr>
              <a:t>United States </a:t>
            </a:r>
            <a:r>
              <a:rPr lang="en-US" sz="5400" b="1" dirty="0" smtClean="0"/>
              <a:t>and the </a:t>
            </a:r>
            <a:br>
              <a:rPr lang="en-US" sz="5400" b="1" dirty="0" smtClean="0"/>
            </a:br>
            <a:r>
              <a:rPr lang="en-US" sz="8000" b="1" dirty="0" smtClean="0">
                <a:solidFill>
                  <a:srgbClr val="FF0000"/>
                </a:solidFill>
              </a:rPr>
              <a:t>Union of Soviet Socialist Republics </a:t>
            </a:r>
            <a:r>
              <a:rPr lang="en-US" sz="6600" b="1" dirty="0" smtClean="0"/>
              <a:t/>
            </a:r>
            <a:br>
              <a:rPr lang="en-US" sz="6600" b="1" dirty="0" smtClean="0"/>
            </a:br>
            <a:r>
              <a:rPr lang="en-US" sz="5400" b="1" dirty="0" smtClean="0"/>
              <a:t>and </a:t>
            </a:r>
            <a:r>
              <a:rPr lang="en-US" sz="5400" b="1" dirty="0" smtClean="0"/>
              <a:t>WWII</a:t>
            </a:r>
            <a:endParaRPr lang="en-US" sz="5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t="-10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0070C0"/>
                </a:solidFill>
              </a:rPr>
              <a:t>Germany Attacks </a:t>
            </a:r>
            <a:r>
              <a:rPr lang="en-US" sz="6600" b="1" dirty="0" smtClean="0">
                <a:solidFill>
                  <a:srgbClr val="0070C0"/>
                </a:solidFill>
              </a:rPr>
              <a:t>USSR</a:t>
            </a:r>
            <a:endParaRPr lang="en-US" sz="6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0070C0"/>
                </a:solidFill>
              </a:rPr>
              <a:t>German victories in the Balkans alarm Soviets</a:t>
            </a:r>
          </a:p>
          <a:p>
            <a:r>
              <a:rPr lang="en-US" sz="4800" dirty="0" smtClean="0">
                <a:solidFill>
                  <a:srgbClr val="0070C0"/>
                </a:solidFill>
              </a:rPr>
              <a:t>June 1941 Germany invades </a:t>
            </a:r>
            <a:r>
              <a:rPr lang="en-US" sz="4800" dirty="0" smtClean="0">
                <a:solidFill>
                  <a:srgbClr val="0070C0"/>
                </a:solidFill>
              </a:rPr>
              <a:t>USSR</a:t>
            </a:r>
            <a:endParaRPr lang="en-US" sz="4800" dirty="0" smtClean="0">
              <a:solidFill>
                <a:srgbClr val="0070C0"/>
              </a:solidFill>
            </a:endParaRPr>
          </a:p>
          <a:p>
            <a:r>
              <a:rPr lang="en-US" sz="4800" dirty="0" smtClean="0">
                <a:solidFill>
                  <a:srgbClr val="0070C0"/>
                </a:solidFill>
              </a:rPr>
              <a:t>Britain and the US offer aid to </a:t>
            </a:r>
            <a:r>
              <a:rPr lang="en-US" sz="4800" dirty="0" smtClean="0">
                <a:solidFill>
                  <a:srgbClr val="0070C0"/>
                </a:solidFill>
              </a:rPr>
              <a:t>USSR</a:t>
            </a:r>
            <a:endParaRPr lang="en-US" sz="48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t="-10000" b="-4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0070C0"/>
                </a:solidFill>
              </a:rPr>
              <a:t>Germany in the </a:t>
            </a:r>
            <a:r>
              <a:rPr lang="en-US" sz="6600" b="1" dirty="0" smtClean="0">
                <a:solidFill>
                  <a:srgbClr val="0070C0"/>
                </a:solidFill>
              </a:rPr>
              <a:t>USSR</a:t>
            </a:r>
            <a:endParaRPr lang="en-US" sz="6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53000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>
                <a:solidFill>
                  <a:srgbClr val="0070C0"/>
                </a:solidFill>
              </a:rPr>
              <a:t>Germany had great success until they reach Moscow and Leningrad</a:t>
            </a:r>
          </a:p>
          <a:p>
            <a:r>
              <a:rPr lang="en-US" sz="4400" dirty="0" smtClean="0">
                <a:solidFill>
                  <a:srgbClr val="0070C0"/>
                </a:solidFill>
              </a:rPr>
              <a:t>Soviets used scorched-earth methods similar to the used by the Russians against Napoleon</a:t>
            </a:r>
          </a:p>
          <a:p>
            <a:r>
              <a:rPr lang="en-US" sz="4400" dirty="0" smtClean="0">
                <a:solidFill>
                  <a:srgbClr val="0070C0"/>
                </a:solidFill>
              </a:rPr>
              <a:t>Germany forced to retreat during harsh </a:t>
            </a:r>
            <a:r>
              <a:rPr lang="en-US" sz="4400" dirty="0" smtClean="0">
                <a:solidFill>
                  <a:srgbClr val="0070C0"/>
                </a:solidFill>
              </a:rPr>
              <a:t>winter (…AGAIN…DUH…)</a:t>
            </a:r>
            <a:endParaRPr lang="en-US" sz="4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t="-10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0070C0"/>
                </a:solidFill>
              </a:rPr>
              <a:t>Battle of Stalingrad</a:t>
            </a:r>
            <a:endParaRPr lang="en-US" sz="7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 smtClean="0">
                <a:solidFill>
                  <a:srgbClr val="0070C0"/>
                </a:solidFill>
              </a:rPr>
              <a:t>Hitler makes the capture of Stalingrad the main objective of his offensive</a:t>
            </a:r>
          </a:p>
          <a:p>
            <a:r>
              <a:rPr lang="en-US" sz="4400" dirty="0" smtClean="0">
                <a:solidFill>
                  <a:srgbClr val="0070C0"/>
                </a:solidFill>
              </a:rPr>
              <a:t>Stalin orders Stalingrad to be held at all costs</a:t>
            </a:r>
          </a:p>
          <a:p>
            <a:r>
              <a:rPr lang="en-US" sz="4400" dirty="0" smtClean="0">
                <a:solidFill>
                  <a:srgbClr val="0070C0"/>
                </a:solidFill>
              </a:rPr>
              <a:t>August 1942-February 1943</a:t>
            </a:r>
          </a:p>
          <a:p>
            <a:r>
              <a:rPr lang="en-US" sz="4400" dirty="0" smtClean="0">
                <a:solidFill>
                  <a:srgbClr val="0070C0"/>
                </a:solidFill>
              </a:rPr>
              <a:t>Regarded as the single largest and bloodiest battle in history</a:t>
            </a:r>
          </a:p>
          <a:p>
            <a:r>
              <a:rPr lang="en-US" sz="4400" dirty="0" smtClean="0">
                <a:solidFill>
                  <a:srgbClr val="0070C0"/>
                </a:solidFill>
              </a:rPr>
              <a:t>Decisive Soviet victory</a:t>
            </a:r>
            <a:endParaRPr lang="en-US" sz="4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5000"/>
            <a:lum/>
          </a:blip>
          <a:srcRect/>
          <a:stretch>
            <a:fillRect b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</a:rPr>
              <a:t>Japan in the Pacific</a:t>
            </a:r>
            <a:endParaRPr lang="en-US" sz="8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Japan uses European preoccupation with war to take Hong Kong, Singapore, Netherlands East Indies, and French Indochina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1940 alliance with Germany &amp; Italy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1941 nonaggression treaty w/ </a:t>
            </a:r>
            <a:r>
              <a:rPr lang="en-US" sz="4400" dirty="0" smtClean="0">
                <a:solidFill>
                  <a:srgbClr val="FF0000"/>
                </a:solidFill>
              </a:rPr>
              <a:t>USSR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5000"/>
            <a:lum/>
          </a:blip>
          <a:srcRect/>
          <a:stretch>
            <a:fillRect b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</a:rPr>
              <a:t>Japan in the Pacific</a:t>
            </a:r>
            <a:endParaRPr lang="en-US" sz="8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486400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US responds to Japan’s aggressions</a:t>
            </a:r>
          </a:p>
          <a:p>
            <a:pPr lvl="1"/>
            <a:r>
              <a:rPr lang="en-US" sz="4000" dirty="0" smtClean="0">
                <a:solidFill>
                  <a:srgbClr val="FF0000"/>
                </a:solidFill>
              </a:rPr>
              <a:t>Protests violations of the 9-Power </a:t>
            </a:r>
            <a:r>
              <a:rPr lang="en-US" sz="4000" dirty="0" smtClean="0">
                <a:solidFill>
                  <a:srgbClr val="FF0000"/>
                </a:solidFill>
              </a:rPr>
              <a:t>Treaty of 1922</a:t>
            </a:r>
            <a:endParaRPr lang="en-US" sz="4000" dirty="0" smtClean="0">
              <a:solidFill>
                <a:srgbClr val="FF0000"/>
              </a:solidFill>
            </a:endParaRPr>
          </a:p>
          <a:p>
            <a:pPr lvl="1"/>
            <a:r>
              <a:rPr lang="en-US" sz="4000" dirty="0" smtClean="0">
                <a:solidFill>
                  <a:srgbClr val="FF0000"/>
                </a:solidFill>
              </a:rPr>
              <a:t>Gives assistance to Chinese nationalists</a:t>
            </a:r>
          </a:p>
          <a:p>
            <a:pPr lvl="1"/>
            <a:r>
              <a:rPr lang="en-US" sz="4000" dirty="0" smtClean="0">
                <a:solidFill>
                  <a:srgbClr val="FF0000"/>
                </a:solidFill>
              </a:rPr>
              <a:t>Embargo on sale of oil and scrap iron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Japan sees only threat to complete Pacific rule as American-held Philippines and Hawaiian Islands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5000"/>
            <a:lum/>
          </a:blip>
          <a:srcRect/>
          <a:stretch>
            <a:fillRect b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“Awaken </a:t>
            </a:r>
            <a:r>
              <a:rPr lang="en-US" sz="6000" b="1" dirty="0" smtClean="0">
                <a:solidFill>
                  <a:srgbClr val="FF0000"/>
                </a:solidFill>
              </a:rPr>
              <a:t>a Sleeping </a:t>
            </a:r>
            <a:r>
              <a:rPr lang="en-US" sz="6000" b="1" dirty="0" smtClean="0">
                <a:solidFill>
                  <a:srgbClr val="FF0000"/>
                </a:solidFill>
              </a:rPr>
              <a:t>Giant”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91600" cy="5334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Early 1941 Japanese leaders see US as most dangerous potential enemy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December 7, 1941 surprise attack on Pearl Harbor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Dec. 8 </a:t>
            </a:r>
            <a:r>
              <a:rPr lang="en-US" sz="4400" dirty="0" smtClean="0">
                <a:solidFill>
                  <a:srgbClr val="FF0000"/>
                </a:solidFill>
              </a:rPr>
              <a:t>US/GB declare </a:t>
            </a:r>
            <a:r>
              <a:rPr lang="en-US" sz="4400" dirty="0" smtClean="0">
                <a:solidFill>
                  <a:srgbClr val="FF0000"/>
                </a:solidFill>
              </a:rPr>
              <a:t>war on Japan</a:t>
            </a:r>
          </a:p>
          <a:p>
            <a:pPr lvl="1"/>
            <a:r>
              <a:rPr lang="en-US" sz="4000" dirty="0" smtClean="0">
                <a:solidFill>
                  <a:srgbClr val="FF0000"/>
                </a:solidFill>
              </a:rPr>
              <a:t>12/11 Germ/Italy declare war on US</a:t>
            </a:r>
          </a:p>
          <a:p>
            <a:pPr lvl="1"/>
            <a:r>
              <a:rPr lang="en-US" sz="4000" dirty="0" smtClean="0">
                <a:solidFill>
                  <a:srgbClr val="FF0000"/>
                </a:solidFill>
              </a:rPr>
              <a:t>US declares war on </a:t>
            </a:r>
            <a:r>
              <a:rPr lang="en-US" sz="4000" dirty="0" smtClean="0">
                <a:solidFill>
                  <a:srgbClr val="FF0000"/>
                </a:solidFill>
              </a:rPr>
              <a:t>Germany/Italy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Vocabulary</a:t>
            </a:r>
            <a:endParaRPr lang="en-US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Embargo</a:t>
            </a:r>
          </a:p>
          <a:p>
            <a:r>
              <a:rPr lang="en-US" dirty="0" smtClean="0"/>
              <a:t>Scorched-earth method</a:t>
            </a:r>
          </a:p>
          <a:p>
            <a:r>
              <a:rPr lang="en-US" dirty="0" smtClean="0"/>
              <a:t>Battle of Stalingrad</a:t>
            </a:r>
          </a:p>
          <a:p>
            <a:r>
              <a:rPr lang="en-US" dirty="0" smtClean="0"/>
              <a:t>Nine-Power Act</a:t>
            </a:r>
          </a:p>
          <a:p>
            <a:r>
              <a:rPr lang="en-US" dirty="0" smtClean="0"/>
              <a:t>“Awaken a sleeping giant”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179</TotalTime>
  <Words>244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United States and the  Union of Soviet Socialist Republics  and WWII</vt:lpstr>
      <vt:lpstr>Germany Attacks USSR</vt:lpstr>
      <vt:lpstr>Germany in the USSR</vt:lpstr>
      <vt:lpstr>Battle of Stalingrad</vt:lpstr>
      <vt:lpstr>Japan in the Pacific</vt:lpstr>
      <vt:lpstr>Japan in the Pacific</vt:lpstr>
      <vt:lpstr>“Awaken a Sleeping Giant”</vt:lpstr>
      <vt:lpstr>Vocabulary</vt:lpstr>
    </vt:vector>
  </TitlesOfParts>
  <Company>JCPS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Soviet Union/United States WWII</dc:title>
  <dc:creator>gilmore</dc:creator>
  <cp:lastModifiedBy>ddudley9</cp:lastModifiedBy>
  <cp:revision>14</cp:revision>
  <dcterms:created xsi:type="dcterms:W3CDTF">2012-05-09T11:25:25Z</dcterms:created>
  <dcterms:modified xsi:type="dcterms:W3CDTF">2015-05-25T17:51:20Z</dcterms:modified>
</cp:coreProperties>
</file>