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7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3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FBFB-6FFD-43A4-9443-98507ED20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23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4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7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1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7107-9B8C-4757-A3EC-D6E779C58B1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99E0-D38A-4B6C-A8F4-CB60C879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500" b="1" smtClean="0">
                <a:solidFill>
                  <a:srgbClr val="663300"/>
                </a:solidFill>
                <a:latin typeface="Papyrus" pitchFamily="66" charset="0"/>
                <a:cs typeface="Rod" pitchFamily="49" charset="-79"/>
              </a:rPr>
              <a:t>Triangular Trade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02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Slavery Expands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As disease reduced the native populations in Spanish conquered territories, the </a:t>
            </a:r>
            <a:r>
              <a:rPr lang="en-US" altLang="en-US" sz="2800" b="1" smtClean="0"/>
              <a:t>Spanish began relying on imported slaves</a:t>
            </a:r>
            <a:r>
              <a:rPr lang="en-US" altLang="en-US" sz="2800" smtClean="0"/>
              <a:t> from Africa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</a:t>
            </a:r>
            <a:r>
              <a:rPr lang="en-US" altLang="en-US" sz="2800" b="1" smtClean="0"/>
              <a:t>1518, the first shipment of slaves went directly from west Africa to the Caribbean </a:t>
            </a:r>
            <a:r>
              <a:rPr lang="en-US" altLang="en-US" sz="2800" smtClean="0"/>
              <a:t>where the slaves worked on </a:t>
            </a:r>
            <a:r>
              <a:rPr lang="en-US" altLang="en-US" sz="2800" b="1" smtClean="0"/>
              <a:t>sugar plantations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By the 1520s, the Spanish had introduced </a:t>
            </a:r>
            <a:r>
              <a:rPr lang="en-US" altLang="en-US" sz="2800" b="1" smtClean="0"/>
              <a:t>slaves to Mexico, Peru, and Central America </a:t>
            </a:r>
            <a:r>
              <a:rPr lang="en-US" altLang="en-US" sz="2800" smtClean="0"/>
              <a:t>where they worked as cultivators and miners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By the early </a:t>
            </a:r>
            <a:r>
              <a:rPr lang="en-US" altLang="en-US" sz="2800" b="1" smtClean="0"/>
              <a:t>17</a:t>
            </a:r>
            <a:r>
              <a:rPr lang="en-US" altLang="en-US" sz="2800" b="1" baseline="30000" smtClean="0"/>
              <a:t>th</a:t>
            </a:r>
            <a:r>
              <a:rPr lang="en-US" altLang="en-US" sz="2800" b="1" smtClean="0"/>
              <a:t> Century, the British had introduced slaves to North America</a:t>
            </a:r>
          </a:p>
        </p:txBody>
      </p:sp>
    </p:spTree>
    <p:extLst>
      <p:ext uri="{BB962C8B-B14F-4D97-AF65-F5344CB8AC3E}">
        <p14:creationId xmlns:p14="http://schemas.microsoft.com/office/powerpoint/2010/main" val="25000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Triangular Trade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b="1" smtClean="0"/>
              <a:t>demand for labor </a:t>
            </a:r>
            <a:r>
              <a:rPr lang="en-US" altLang="en-US" sz="2800" smtClean="0"/>
              <a:t>in the western hemisphere stimulated a profitable </a:t>
            </a:r>
            <a:r>
              <a:rPr lang="en-US" altLang="en-US" sz="2800" b="1" smtClean="0"/>
              <a:t>three-legged trading pattern</a:t>
            </a:r>
          </a:p>
          <a:p>
            <a:pPr lvl="1" eaLnBrk="1" hangingPunct="1"/>
            <a:r>
              <a:rPr lang="en-US" altLang="en-US" sz="2400" smtClean="0"/>
              <a:t>European manufactured goods, namely cloth and metal wares, </a:t>
            </a:r>
            <a:r>
              <a:rPr lang="en-US" altLang="en-US" sz="2400" b="1" smtClean="0"/>
              <a:t>especially firearms</a:t>
            </a:r>
            <a:r>
              <a:rPr lang="en-US" altLang="en-US" sz="2400" smtClean="0"/>
              <a:t>, went to Africa where they were exchanged for slaves</a:t>
            </a:r>
          </a:p>
          <a:p>
            <a:pPr lvl="1" eaLnBrk="1" hangingPunct="1"/>
            <a:r>
              <a:rPr lang="en-US" altLang="en-US" sz="2400" smtClean="0"/>
              <a:t>The slaves were then shipped to the Caribbean and Americas where they were sold for cash or sometimes bartered for sugar or molasses</a:t>
            </a:r>
          </a:p>
          <a:p>
            <a:pPr lvl="1" eaLnBrk="1" hangingPunct="1"/>
            <a:r>
              <a:rPr lang="en-US" altLang="en-US" sz="2400" smtClean="0"/>
              <a:t>Then the ships returned to Europe loaded with American products</a:t>
            </a:r>
          </a:p>
        </p:txBody>
      </p:sp>
    </p:spTree>
    <p:extLst>
      <p:ext uri="{BB962C8B-B14F-4D97-AF65-F5344CB8AC3E}">
        <p14:creationId xmlns:p14="http://schemas.microsoft.com/office/powerpoint/2010/main" val="3367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133600"/>
            <a:ext cx="3200400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Typical Triangular </a:t>
            </a:r>
            <a:br>
              <a:rPr lang="en-US" altLang="en-US" sz="4000" smtClean="0"/>
            </a:br>
            <a:r>
              <a:rPr lang="en-US" altLang="en-US" sz="4000" smtClean="0"/>
              <a:t>Trade Route</a:t>
            </a:r>
          </a:p>
        </p:txBody>
      </p:sp>
      <p:pic>
        <p:nvPicPr>
          <p:cNvPr id="13315" name="Picture 3" descr="triangular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505460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6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History of African Slavery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411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Slavery has existed since antiquity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became common in Africa after the </a:t>
            </a:r>
            <a:r>
              <a:rPr lang="en-US" altLang="en-US" sz="2800" b="1" smtClean="0"/>
              <a:t>Bantu</a:t>
            </a:r>
            <a:r>
              <a:rPr lang="en-US" altLang="en-US" sz="2800" smtClean="0"/>
              <a:t> migrations spread </a:t>
            </a:r>
            <a:r>
              <a:rPr lang="en-US" altLang="en-US" sz="2800" b="1" smtClean="0"/>
              <a:t>agriculture</a:t>
            </a:r>
            <a:r>
              <a:rPr lang="en-US" altLang="en-US" sz="2800" smtClean="0"/>
              <a:t> to all parts of the continent (around 1500 BC)</a:t>
            </a:r>
          </a:p>
        </p:txBody>
      </p:sp>
      <p:pic>
        <p:nvPicPr>
          <p:cNvPr id="3076" name="Picture 4" descr="interchange-map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814513"/>
            <a:ext cx="4486275" cy="43576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6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History of African Slavery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5029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Most slaves in Africa were </a:t>
            </a:r>
            <a:r>
              <a:rPr lang="en-US" altLang="en-US" sz="2800" b="1" smtClean="0"/>
              <a:t>war captives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Once enslaved, an individual had </a:t>
            </a:r>
            <a:r>
              <a:rPr lang="en-US" altLang="en-US" sz="2800" b="1" smtClean="0"/>
              <a:t>no personal or civil rights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Owners could order slaves to do any kind of work, punish them, and </a:t>
            </a:r>
            <a:r>
              <a:rPr lang="en-US" altLang="en-US" sz="2800" b="1" smtClean="0"/>
              <a:t>sell</a:t>
            </a:r>
            <a:r>
              <a:rPr lang="en-US" altLang="en-US" sz="2800" smtClean="0"/>
              <a:t> them as chattel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Most slaves worked in </a:t>
            </a:r>
            <a:r>
              <a:rPr lang="en-US" altLang="en-US" sz="2800" b="1" smtClean="0"/>
              <a:t>agriculture</a:t>
            </a:r>
          </a:p>
        </p:txBody>
      </p:sp>
      <p:pic>
        <p:nvPicPr>
          <p:cNvPr id="4100" name="Picture 5" descr="fig.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3282950" cy="4516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3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History of African Slavery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African </a:t>
            </a:r>
            <a:r>
              <a:rPr lang="en-US" altLang="en-US" b="1" smtClean="0"/>
              <a:t>law did not recognize individual land ownership</a:t>
            </a:r>
            <a:r>
              <a:rPr lang="en-US" altLang="en-US" smtClean="0"/>
              <a:t> so wealth and power in Africa came from not owning land but by </a:t>
            </a:r>
            <a:r>
              <a:rPr lang="en-US" altLang="en-US" b="1" smtClean="0"/>
              <a:t>controlling the human labor </a:t>
            </a:r>
            <a:r>
              <a:rPr lang="en-US" altLang="en-US" smtClean="0"/>
              <a:t>that made it productive</a:t>
            </a:r>
          </a:p>
          <a:p>
            <a:pPr eaLnBrk="1" hangingPunct="1"/>
            <a:r>
              <a:rPr lang="en-US" altLang="en-US" smtClean="0"/>
              <a:t>Slaves were a form of investment and a </a:t>
            </a:r>
            <a:r>
              <a:rPr lang="en-US" altLang="en-US" b="1" smtClean="0"/>
              <a:t>sign of wealth</a:t>
            </a:r>
          </a:p>
        </p:txBody>
      </p:sp>
    </p:spTree>
    <p:extLst>
      <p:ext uri="{BB962C8B-B14F-4D97-AF65-F5344CB8AC3E}">
        <p14:creationId xmlns:p14="http://schemas.microsoft.com/office/powerpoint/2010/main" val="23059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Islamic Slave Trade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600200"/>
            <a:ext cx="5334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After the 8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Century, Muslim merchants from north Africa, Arabia, and Persia sought African </a:t>
            </a:r>
            <a:r>
              <a:rPr lang="en-US" altLang="en-US" sz="2400" b="1" smtClean="0"/>
              <a:t>slaves for trade </a:t>
            </a:r>
            <a:r>
              <a:rPr lang="en-US" altLang="en-US" sz="2400" smtClean="0"/>
              <a:t>in the Mediterranean basin, southwest Asia, India, and as far away as southeast Asia and China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Islamic slave trade lasted into the 20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Century and resulted in the deportation of as many as </a:t>
            </a:r>
            <a:r>
              <a:rPr lang="en-US" altLang="en-US" sz="2400" b="1" smtClean="0"/>
              <a:t>10 million Africans</a:t>
            </a:r>
          </a:p>
        </p:txBody>
      </p:sp>
      <p:pic>
        <p:nvPicPr>
          <p:cNvPr id="6148" name="Picture 4" descr="609trad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9400" y="2057400"/>
            <a:ext cx="3632200" cy="28956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97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European Slave Trade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By the time Europeans arrived in Sub-Saharan Africa in the 15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and 16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Centuries, the </a:t>
            </a:r>
            <a:r>
              <a:rPr lang="en-US" altLang="en-US" sz="2800" b="1" smtClean="0"/>
              <a:t>slave trade was a well-established feature</a:t>
            </a:r>
            <a:r>
              <a:rPr lang="en-US" altLang="en-US" sz="2800" smtClean="0"/>
              <a:t> in African society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detailed system for capturing, selling, and distributing slaves had </a:t>
            </a:r>
            <a:r>
              <a:rPr lang="en-US" altLang="en-US" sz="2800" b="1" smtClean="0"/>
              <a:t>been in place for over 500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With the arrival of the Europeans and the demand for slaves in the Americas, the </a:t>
            </a:r>
            <a:r>
              <a:rPr lang="en-US" altLang="en-US" sz="2800" b="1" smtClean="0"/>
              <a:t>slave trade expanded dramatically</a:t>
            </a:r>
          </a:p>
        </p:txBody>
      </p:sp>
    </p:spTree>
    <p:extLst>
      <p:ext uri="{BB962C8B-B14F-4D97-AF65-F5344CB8AC3E}">
        <p14:creationId xmlns:p14="http://schemas.microsoft.com/office/powerpoint/2010/main" val="5769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Portuguese Slave Traders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4572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Portuguese </a:t>
            </a:r>
            <a:r>
              <a:rPr lang="en-US" altLang="en-US" sz="2400" b="1" smtClean="0"/>
              <a:t>began capturing slaves </a:t>
            </a:r>
            <a:r>
              <a:rPr lang="en-US" altLang="en-US" sz="2400" smtClean="0"/>
              <a:t>in Africa in the 15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Century, but quickly learned it was </a:t>
            </a:r>
            <a:r>
              <a:rPr lang="en-US" altLang="en-US" sz="2400" b="1" smtClean="0"/>
              <a:t>easier to buy </a:t>
            </a:r>
            <a:r>
              <a:rPr lang="en-US" altLang="en-US" sz="2400" smtClean="0"/>
              <a:t>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 Europe, slaves usually worked as miners, porters, or domestic servants since free peasants and serfs cultivated the land</a:t>
            </a:r>
          </a:p>
        </p:txBody>
      </p:sp>
      <p:pic>
        <p:nvPicPr>
          <p:cNvPr id="8196" name="Picture 11" descr="Henrietta Marie, Mel Fisher Maritime Heritage Society, Meet for trad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455738"/>
            <a:ext cx="3884613" cy="486886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7" name="Rectangle 19"/>
          <p:cNvSpPr>
            <a:spLocks noChangeArrowheads="1"/>
          </p:cNvSpPr>
          <p:nvPr/>
        </p:nvSpPr>
        <p:spPr bwMode="auto">
          <a:xfrm>
            <a:off x="4953000" y="6553200"/>
            <a:ext cx="28956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Portuguese Slave Trade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4953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When the Portuguese discovered the Azores, Madeiras, Cape Verde Islands, and Sao Tome in the 15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Century they were all uninhabited; </a:t>
            </a:r>
            <a:r>
              <a:rPr lang="en-US" altLang="en-US" sz="2400" b="1" smtClean="0"/>
              <a:t>set up sugar plantations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Portuguese population was too small</a:t>
            </a:r>
            <a:r>
              <a:rPr lang="en-US" altLang="en-US" sz="2400" smtClean="0"/>
              <a:t> to provide a large number of colonists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sugar plantations required a </a:t>
            </a:r>
            <a:r>
              <a:rPr lang="en-US" altLang="en-US" sz="2400" b="1" smtClean="0"/>
              <a:t>large labor force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Slaves filled this demand</a:t>
            </a:r>
          </a:p>
        </p:txBody>
      </p:sp>
      <p:grpSp>
        <p:nvGrpSpPr>
          <p:cNvPr id="9220" name="Group 14"/>
          <p:cNvGrpSpPr>
            <a:grpSpLocks/>
          </p:cNvGrpSpPr>
          <p:nvPr/>
        </p:nvGrpSpPr>
        <p:grpSpPr bwMode="auto">
          <a:xfrm>
            <a:off x="5270500" y="1765300"/>
            <a:ext cx="3640138" cy="4343400"/>
            <a:chOff x="2640" y="1296"/>
            <a:chExt cx="2965" cy="2675"/>
          </a:xfrm>
        </p:grpSpPr>
        <p:pic>
          <p:nvPicPr>
            <p:cNvPr id="9221" name="Picture 5" descr="africa-west-e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296"/>
              <a:ext cx="2965" cy="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AutoShape 8"/>
            <p:cNvSpPr>
              <a:spLocks noChangeArrowheads="1"/>
            </p:cNvSpPr>
            <p:nvPr/>
          </p:nvSpPr>
          <p:spPr bwMode="auto">
            <a:xfrm>
              <a:off x="2640" y="2400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11"/>
            <p:cNvSpPr>
              <a:spLocks noChangeArrowheads="1"/>
            </p:cNvSpPr>
            <p:nvPr/>
          </p:nvSpPr>
          <p:spPr bwMode="auto">
            <a:xfrm>
              <a:off x="4272" y="3360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Rectangle 12"/>
            <p:cNvSpPr>
              <a:spLocks noChangeArrowheads="1"/>
            </p:cNvSpPr>
            <p:nvPr/>
          </p:nvSpPr>
          <p:spPr bwMode="auto">
            <a:xfrm>
              <a:off x="3408" y="3600"/>
              <a:ext cx="86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Sao Tome</a:t>
              </a:r>
            </a:p>
          </p:txBody>
        </p:sp>
        <p:sp>
          <p:nvSpPr>
            <p:cNvPr id="9225" name="Rectangle 13"/>
            <p:cNvSpPr>
              <a:spLocks noChangeArrowheads="1"/>
            </p:cNvSpPr>
            <p:nvPr/>
          </p:nvSpPr>
          <p:spPr bwMode="auto">
            <a:xfrm>
              <a:off x="2688" y="2064"/>
              <a:ext cx="976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Cape Verde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07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Slave Trade and Sugar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By the 1520s some 2,000 slaves per year were shipped to Sao Tome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Soon, Portuguese entrepreneurs extended the use of slave labor to </a:t>
            </a:r>
            <a:r>
              <a:rPr lang="en-US" altLang="en-US" sz="2400" b="1" smtClean="0"/>
              <a:t>South America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Eventually Brazil would become the wealthiest of the sugar-producing lands in the western hemisphere</a:t>
            </a:r>
          </a:p>
        </p:txBody>
      </p:sp>
    </p:spTree>
    <p:extLst>
      <p:ext uri="{BB962C8B-B14F-4D97-AF65-F5344CB8AC3E}">
        <p14:creationId xmlns:p14="http://schemas.microsoft.com/office/powerpoint/2010/main" val="8469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Triangular Trade</vt:lpstr>
      <vt:lpstr>History of African Slavery</vt:lpstr>
      <vt:lpstr>History of African Slavery</vt:lpstr>
      <vt:lpstr>History of African Slavery</vt:lpstr>
      <vt:lpstr>Islamic Slave Trade</vt:lpstr>
      <vt:lpstr>European Slave Trade</vt:lpstr>
      <vt:lpstr>Portuguese Slave Traders</vt:lpstr>
      <vt:lpstr>Portuguese Slave Trade</vt:lpstr>
      <vt:lpstr>Slave Trade and Sugar</vt:lpstr>
      <vt:lpstr>Slavery Expands</vt:lpstr>
      <vt:lpstr>Triangular Trade</vt:lpstr>
      <vt:lpstr>Typical Triangular  Trade Route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Trade</dc:title>
  <dc:creator>gilmore</dc:creator>
  <cp:lastModifiedBy>gilmore</cp:lastModifiedBy>
  <cp:revision>1</cp:revision>
  <dcterms:created xsi:type="dcterms:W3CDTF">2014-11-11T19:12:35Z</dcterms:created>
  <dcterms:modified xsi:type="dcterms:W3CDTF">2014-11-11T19:13:19Z</dcterms:modified>
</cp:coreProperties>
</file>