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6" r:id="rId10"/>
    <p:sldId id="268" r:id="rId11"/>
    <p:sldId id="267" r:id="rId12"/>
    <p:sldId id="269" r:id="rId13"/>
    <p:sldId id="270" r:id="rId14"/>
    <p:sldId id="271" r:id="rId15"/>
    <p:sldId id="273" r:id="rId16"/>
    <p:sldId id="274" r:id="rId17"/>
    <p:sldId id="272" r:id="rId18"/>
    <p:sldId id="275" r:id="rId19"/>
    <p:sldId id="276" r:id="rId20"/>
    <p:sldId id="277" r:id="rId21"/>
    <p:sldId id="278" r:id="rId22"/>
    <p:sldId id="279" r:id="rId23"/>
    <p:sldId id="281" r:id="rId24"/>
    <p:sldId id="282"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144884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29792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32902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274388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330351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400741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73478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124597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172670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21430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5B3A2-30A0-465F-9660-3EB3E6067608}"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B06D0-7C8B-4E61-A65E-DF4E824737B1}" type="slidenum">
              <a:rPr lang="en-US" smtClean="0"/>
              <a:pPr/>
              <a:t>‹#›</a:t>
            </a:fld>
            <a:endParaRPr lang="en-US"/>
          </a:p>
        </p:txBody>
      </p:sp>
    </p:spTree>
    <p:extLst>
      <p:ext uri="{BB962C8B-B14F-4D97-AF65-F5344CB8AC3E}">
        <p14:creationId xmlns:p14="http://schemas.microsoft.com/office/powerpoint/2010/main" val="25041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5B3A2-30A0-465F-9660-3EB3E6067608}" type="datetimeFigureOut">
              <a:rPr lang="en-US" smtClean="0"/>
              <a:pPr/>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B06D0-7C8B-4E61-A65E-DF4E824737B1}" type="slidenum">
              <a:rPr lang="en-US" smtClean="0"/>
              <a:pPr/>
              <a:t>‹#›</a:t>
            </a:fld>
            <a:endParaRPr lang="en-US"/>
          </a:p>
        </p:txBody>
      </p:sp>
    </p:spTree>
    <p:extLst>
      <p:ext uri="{BB962C8B-B14F-4D97-AF65-F5344CB8AC3E}">
        <p14:creationId xmlns:p14="http://schemas.microsoft.com/office/powerpoint/2010/main" val="3006039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1155208">
            <a:off x="457200" y="274638"/>
            <a:ext cx="8229600" cy="6202362"/>
          </a:xfrm>
        </p:spPr>
        <p:txBody>
          <a:bodyPr>
            <a:normAutofit/>
          </a:bodyPr>
          <a:lstStyle/>
          <a:p>
            <a:r>
              <a:rPr lang="en-US" sz="12500" b="1" dirty="0" smtClean="0">
                <a:latin typeface="Blackadder ITC" pitchFamily="82" charset="0"/>
              </a:rPr>
              <a:t>The Reformation</a:t>
            </a:r>
            <a:endParaRPr lang="en-US" sz="12500" b="1" dirty="0">
              <a:latin typeface="Blackadder ITC" pitchFamily="82" charset="0"/>
            </a:endParaRPr>
          </a:p>
        </p:txBody>
      </p:sp>
    </p:spTree>
    <p:extLst>
      <p:ext uri="{BB962C8B-B14F-4D97-AF65-F5344CB8AC3E}">
        <p14:creationId xmlns:p14="http://schemas.microsoft.com/office/powerpoint/2010/main" val="2549180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Calls for Reform</a:t>
            </a:r>
          </a:p>
        </p:txBody>
      </p:sp>
      <p:sp>
        <p:nvSpPr>
          <p:cNvPr id="3" name="Content Placeholder 2"/>
          <p:cNvSpPr>
            <a:spLocks noGrp="1"/>
          </p:cNvSpPr>
          <p:nvPr>
            <p:ph idx="1"/>
          </p:nvPr>
        </p:nvSpPr>
        <p:spPr>
          <a:xfrm>
            <a:off x="381000" y="1600200"/>
            <a:ext cx="8382000" cy="5029200"/>
          </a:xfrm>
        </p:spPr>
        <p:txBody>
          <a:bodyPr>
            <a:normAutofit fontScale="85000" lnSpcReduction="10000"/>
          </a:bodyPr>
          <a:lstStyle/>
          <a:p>
            <a:r>
              <a:rPr lang="en-US" b="1" dirty="0"/>
              <a:t>John Wycliffe </a:t>
            </a:r>
            <a:r>
              <a:rPr lang="en-US" dirty="0"/>
              <a:t>(1330-1384</a:t>
            </a:r>
            <a:r>
              <a:rPr lang="en-US" dirty="0" smtClean="0"/>
              <a:t>)-English priest/teacher</a:t>
            </a:r>
            <a:endParaRPr lang="en-US" dirty="0"/>
          </a:p>
          <a:p>
            <a:pPr lvl="1"/>
            <a:r>
              <a:rPr lang="en-US" dirty="0"/>
              <a:t>Questioned the authority of the </a:t>
            </a:r>
            <a:r>
              <a:rPr lang="en-US" dirty="0" smtClean="0"/>
              <a:t>pope; people should read Bible for themselves, translated Bible into English</a:t>
            </a:r>
            <a:endParaRPr lang="en-US" dirty="0"/>
          </a:p>
          <a:p>
            <a:r>
              <a:rPr lang="en-US" b="1" dirty="0" smtClean="0"/>
              <a:t>Jan </a:t>
            </a:r>
            <a:r>
              <a:rPr lang="en-US" b="1" dirty="0"/>
              <a:t>Hus </a:t>
            </a:r>
            <a:r>
              <a:rPr lang="en-US" dirty="0"/>
              <a:t>(1370-1415</a:t>
            </a:r>
            <a:r>
              <a:rPr lang="en-US" dirty="0" smtClean="0"/>
              <a:t>)-Czech priest/teacher</a:t>
            </a:r>
            <a:endParaRPr lang="en-US" dirty="0"/>
          </a:p>
          <a:p>
            <a:pPr lvl="1"/>
            <a:r>
              <a:rPr lang="en-US" dirty="0" smtClean="0"/>
              <a:t>Follower of Wycliffe, criticized </a:t>
            </a:r>
            <a:r>
              <a:rPr lang="en-US" dirty="0"/>
              <a:t>the vast wealth of the </a:t>
            </a:r>
            <a:r>
              <a:rPr lang="en-US" dirty="0" smtClean="0"/>
              <a:t>Church, declared a heretic, burned at the stake</a:t>
            </a:r>
            <a:endParaRPr lang="en-US" dirty="0"/>
          </a:p>
          <a:p>
            <a:r>
              <a:rPr lang="en-US" b="1" dirty="0" err="1" smtClean="0"/>
              <a:t>Desiderius</a:t>
            </a:r>
            <a:r>
              <a:rPr lang="en-US" b="1" dirty="0" smtClean="0"/>
              <a:t> </a:t>
            </a:r>
            <a:r>
              <a:rPr lang="en-US" b="1" dirty="0"/>
              <a:t>Erasmus </a:t>
            </a:r>
            <a:r>
              <a:rPr lang="en-US" dirty="0"/>
              <a:t>(1469-1536</a:t>
            </a:r>
            <a:r>
              <a:rPr lang="en-US" dirty="0" smtClean="0"/>
              <a:t>)-Dutch priest/humanist</a:t>
            </a:r>
            <a:endParaRPr lang="en-US" dirty="0"/>
          </a:p>
          <a:p>
            <a:pPr lvl="1"/>
            <a:r>
              <a:rPr lang="en-US" dirty="0"/>
              <a:t>Attacked corruption in the </a:t>
            </a:r>
            <a:r>
              <a:rPr lang="en-US" dirty="0" smtClean="0"/>
              <a:t>Church, called the “Father of the Reformation”</a:t>
            </a:r>
          </a:p>
          <a:p>
            <a:r>
              <a:rPr lang="en-US" b="1" dirty="0" err="1" smtClean="0"/>
              <a:t>Huldrych</a:t>
            </a:r>
            <a:r>
              <a:rPr lang="en-US" b="1" dirty="0" smtClean="0"/>
              <a:t> Zwingli </a:t>
            </a:r>
            <a:r>
              <a:rPr lang="en-US" dirty="0" smtClean="0"/>
              <a:t>(1484-1531)-Swiss priest</a:t>
            </a:r>
          </a:p>
          <a:p>
            <a:pPr lvl="1"/>
            <a:r>
              <a:rPr lang="en-US" dirty="0" smtClean="0"/>
              <a:t>Called for reforms to sacraments (fasting, marriage, etc.), influenced first by </a:t>
            </a:r>
            <a:r>
              <a:rPr lang="en-US" dirty="0" smtClean="0"/>
              <a:t>Erasmus</a:t>
            </a:r>
            <a:r>
              <a:rPr lang="en-US" dirty="0" smtClean="0"/>
              <a:t>, later by </a:t>
            </a:r>
            <a:r>
              <a:rPr lang="en-US" dirty="0" smtClean="0"/>
              <a:t>Luther</a:t>
            </a:r>
            <a:endParaRPr lang="en-US" dirty="0"/>
          </a:p>
        </p:txBody>
      </p:sp>
    </p:spTree>
    <p:extLst>
      <p:ext uri="{BB962C8B-B14F-4D97-AF65-F5344CB8AC3E}">
        <p14:creationId xmlns:p14="http://schemas.microsoft.com/office/powerpoint/2010/main" val="62096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The </a:t>
            </a:r>
            <a:r>
              <a:rPr lang="en-US" sz="6000" b="1" dirty="0" smtClean="0"/>
              <a:t>Reformers</a:t>
            </a:r>
            <a:endParaRPr lang="en-US" sz="6000" b="1"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65226" y="1903147"/>
            <a:ext cx="6413548" cy="392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34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Martin </a:t>
            </a:r>
            <a:r>
              <a:rPr lang="en-US" sz="6000" b="1" dirty="0" smtClean="0"/>
              <a:t>Luther</a:t>
            </a:r>
            <a:endParaRPr lang="en-US" sz="6000" b="1" dirty="0"/>
          </a:p>
        </p:txBody>
      </p:sp>
      <p:sp>
        <p:nvSpPr>
          <p:cNvPr id="3" name="Content Placeholder 2"/>
          <p:cNvSpPr>
            <a:spLocks noGrp="1"/>
          </p:cNvSpPr>
          <p:nvPr>
            <p:ph idx="1"/>
          </p:nvPr>
        </p:nvSpPr>
        <p:spPr>
          <a:xfrm>
            <a:off x="457200" y="1600200"/>
            <a:ext cx="8458200" cy="4525963"/>
          </a:xfrm>
        </p:spPr>
        <p:txBody>
          <a:bodyPr/>
          <a:lstStyle/>
          <a:p>
            <a:r>
              <a:rPr lang="en-US" sz="4400" dirty="0"/>
              <a:t>Lived from 1483-1546 in Germany</a:t>
            </a:r>
          </a:p>
          <a:p>
            <a:r>
              <a:rPr lang="en-US" sz="4400" dirty="0"/>
              <a:t>Father encouraged him to study law </a:t>
            </a:r>
          </a:p>
          <a:p>
            <a:r>
              <a:rPr lang="en-US" sz="4400" dirty="0"/>
              <a:t>A sudden religious experience inspired him to become a </a:t>
            </a:r>
            <a:r>
              <a:rPr lang="en-US" sz="4400" dirty="0" smtClean="0"/>
              <a:t>monk and teacher</a:t>
            </a:r>
            <a:endParaRPr lang="en-US" sz="4400" dirty="0"/>
          </a:p>
          <a:p>
            <a:endParaRPr lang="en-US" dirty="0"/>
          </a:p>
        </p:txBody>
      </p:sp>
    </p:spTree>
    <p:extLst>
      <p:ext uri="{BB962C8B-B14F-4D97-AF65-F5344CB8AC3E}">
        <p14:creationId xmlns:p14="http://schemas.microsoft.com/office/powerpoint/2010/main" val="165936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prstClr val="black"/>
                </a:solidFill>
              </a:rPr>
              <a:t>Martin Luther</a:t>
            </a:r>
            <a:endParaRPr lang="en-US" dirty="0"/>
          </a:p>
        </p:txBody>
      </p:sp>
      <p:sp>
        <p:nvSpPr>
          <p:cNvPr id="3" name="Content Placeholder 2"/>
          <p:cNvSpPr>
            <a:spLocks noGrp="1"/>
          </p:cNvSpPr>
          <p:nvPr>
            <p:ph idx="1"/>
          </p:nvPr>
        </p:nvSpPr>
        <p:spPr/>
        <p:txBody>
          <a:bodyPr>
            <a:normAutofit lnSpcReduction="10000"/>
          </a:bodyPr>
          <a:lstStyle/>
          <a:p>
            <a:r>
              <a:rPr lang="en-US" dirty="0"/>
              <a:t>In the monastery he observed the rules imposed on a novice but did not find the peace in God he had expected. </a:t>
            </a:r>
            <a:endParaRPr lang="en-US" dirty="0" smtClean="0"/>
          </a:p>
          <a:p>
            <a:r>
              <a:rPr lang="en-US" dirty="0" smtClean="0"/>
              <a:t>Became a </a:t>
            </a:r>
            <a:r>
              <a:rPr lang="en-US" dirty="0"/>
              <a:t>monk in </a:t>
            </a:r>
            <a:r>
              <a:rPr lang="en-US" dirty="0" smtClean="0"/>
              <a:t>1506</a:t>
            </a:r>
            <a:r>
              <a:rPr lang="en-US" dirty="0"/>
              <a:t>, and his superiors selected him for the priesthood. </a:t>
            </a:r>
            <a:endParaRPr lang="en-US" dirty="0" smtClean="0"/>
          </a:p>
          <a:p>
            <a:r>
              <a:rPr lang="en-US" dirty="0" smtClean="0"/>
              <a:t>Ordained </a:t>
            </a:r>
            <a:r>
              <a:rPr lang="en-US" dirty="0"/>
              <a:t>in </a:t>
            </a:r>
            <a:r>
              <a:rPr lang="en-US" dirty="0" smtClean="0"/>
              <a:t>1507. After his ordination, Luther was asked to study theology in order to become a professor at one of the many new German universities staffed by monks.</a:t>
            </a:r>
            <a:endParaRPr lang="en-US" dirty="0"/>
          </a:p>
        </p:txBody>
      </p:sp>
    </p:spTree>
    <p:extLst>
      <p:ext uri="{BB962C8B-B14F-4D97-AF65-F5344CB8AC3E}">
        <p14:creationId xmlns:p14="http://schemas.microsoft.com/office/powerpoint/2010/main" val="400345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prstClr val="black"/>
                </a:solidFill>
              </a:rPr>
              <a:t>Martin Luther</a:t>
            </a:r>
            <a:endParaRPr lang="en-US" dirty="0"/>
          </a:p>
        </p:txBody>
      </p:sp>
      <p:sp>
        <p:nvSpPr>
          <p:cNvPr id="3" name="Content Placeholder 2"/>
          <p:cNvSpPr>
            <a:spLocks noGrp="1"/>
          </p:cNvSpPr>
          <p:nvPr>
            <p:ph idx="1"/>
          </p:nvPr>
        </p:nvSpPr>
        <p:spPr/>
        <p:txBody>
          <a:bodyPr>
            <a:normAutofit/>
          </a:bodyPr>
          <a:lstStyle/>
          <a:p>
            <a:r>
              <a:rPr lang="en-US" dirty="0"/>
              <a:t>In November </a:t>
            </a:r>
            <a:r>
              <a:rPr lang="en-US" dirty="0" smtClean="0"/>
              <a:t>1510 made </a:t>
            </a:r>
            <a:r>
              <a:rPr lang="en-US" dirty="0"/>
              <a:t>a visit to Rome, where he performed the religious duties customary for a pious </a:t>
            </a:r>
            <a:r>
              <a:rPr lang="en-US" dirty="0" smtClean="0"/>
              <a:t>visitor</a:t>
            </a:r>
          </a:p>
          <a:p>
            <a:r>
              <a:rPr lang="en-US" dirty="0" smtClean="0"/>
              <a:t>Shocked </a:t>
            </a:r>
            <a:r>
              <a:rPr lang="en-US" dirty="0"/>
              <a:t>by the worldliness of the Roman clergy</a:t>
            </a:r>
            <a:r>
              <a:rPr lang="en-US" dirty="0" smtClean="0"/>
              <a:t>.</a:t>
            </a:r>
          </a:p>
          <a:p>
            <a:r>
              <a:rPr lang="en-US" dirty="0" smtClean="0"/>
              <a:t>Begins to question papal authority.</a:t>
            </a:r>
            <a:endParaRPr lang="en-US" dirty="0"/>
          </a:p>
        </p:txBody>
      </p:sp>
    </p:spTree>
    <p:extLst>
      <p:ext uri="{BB962C8B-B14F-4D97-AF65-F5344CB8AC3E}">
        <p14:creationId xmlns:p14="http://schemas.microsoft.com/office/powerpoint/2010/main" val="282061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Ninety-Five Theses</a:t>
            </a:r>
            <a:endParaRPr lang="en-US" sz="6000" b="1" dirty="0"/>
          </a:p>
        </p:txBody>
      </p:sp>
      <p:sp>
        <p:nvSpPr>
          <p:cNvPr id="3" name="Content Placeholder 2"/>
          <p:cNvSpPr>
            <a:spLocks noGrp="1"/>
          </p:cNvSpPr>
          <p:nvPr>
            <p:ph idx="1"/>
          </p:nvPr>
        </p:nvSpPr>
        <p:spPr/>
        <p:txBody>
          <a:bodyPr>
            <a:normAutofit lnSpcReduction="10000"/>
          </a:bodyPr>
          <a:lstStyle/>
          <a:p>
            <a:r>
              <a:rPr lang="en-US" dirty="0"/>
              <a:t>Luther became a public and controversial figure when he published (October 31, 1517) his Ninety-Five </a:t>
            </a:r>
            <a:r>
              <a:rPr lang="en-US" dirty="0" smtClean="0"/>
              <a:t>Theses by nailing it to the Wittenberg Chapel door.</a:t>
            </a:r>
          </a:p>
          <a:p>
            <a:r>
              <a:rPr lang="en-US" dirty="0" smtClean="0"/>
              <a:t>Includes </a:t>
            </a:r>
            <a:r>
              <a:rPr lang="en-US" dirty="0"/>
              <a:t>propositions opposing the manner in which indulgences were being sold in order to raise money for the building of Saint Peter's in Rome, questing the wealth of the church, questioning the power of the pope</a:t>
            </a:r>
          </a:p>
          <a:p>
            <a:endParaRPr lang="en-US" dirty="0"/>
          </a:p>
        </p:txBody>
      </p:sp>
    </p:spTree>
    <p:extLst>
      <p:ext uri="{BB962C8B-B14F-4D97-AF65-F5344CB8AC3E}">
        <p14:creationId xmlns:p14="http://schemas.microsoft.com/office/powerpoint/2010/main" val="246987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smtClean="0"/>
              <a:t>Luther’s Ideas</a:t>
            </a:r>
            <a:endParaRPr lang="en-US" sz="6000" b="1" dirty="0"/>
          </a:p>
        </p:txBody>
      </p:sp>
      <p:sp>
        <p:nvSpPr>
          <p:cNvPr id="5" name="Content Placeholder 4"/>
          <p:cNvSpPr>
            <a:spLocks noGrp="1"/>
          </p:cNvSpPr>
          <p:nvPr>
            <p:ph sz="half" idx="1"/>
          </p:nvPr>
        </p:nvSpPr>
        <p:spPr/>
        <p:txBody>
          <a:bodyPr>
            <a:normAutofit lnSpcReduction="10000"/>
          </a:bodyPr>
          <a:lstStyle/>
          <a:p>
            <a:r>
              <a:rPr lang="en-US" dirty="0"/>
              <a:t>Luther’s ideas spread quickly with the help of the printing press.</a:t>
            </a:r>
          </a:p>
          <a:p>
            <a:r>
              <a:rPr lang="en-US" dirty="0" smtClean="0"/>
              <a:t>Luther’s </a:t>
            </a:r>
            <a:r>
              <a:rPr lang="en-US" dirty="0"/>
              <a:t>supporters distributed copies of his speeches and essays far and wide.</a:t>
            </a:r>
          </a:p>
          <a:p>
            <a:r>
              <a:rPr lang="en-US" dirty="0" smtClean="0"/>
              <a:t>Millions </a:t>
            </a:r>
            <a:r>
              <a:rPr lang="en-US" dirty="0"/>
              <a:t>of people sided with Luther against the Roman Catholic Church.</a:t>
            </a:r>
          </a:p>
          <a:p>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40491" y="1600200"/>
            <a:ext cx="285401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6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Reaction to 95 Theses</a:t>
            </a:r>
            <a:endParaRPr lang="en-US" sz="6000" b="1" dirty="0"/>
          </a:p>
        </p:txBody>
      </p:sp>
      <p:sp>
        <p:nvSpPr>
          <p:cNvPr id="3" name="Content Placeholder 2"/>
          <p:cNvSpPr>
            <a:spLocks noGrp="1"/>
          </p:cNvSpPr>
          <p:nvPr>
            <p:ph idx="1"/>
          </p:nvPr>
        </p:nvSpPr>
        <p:spPr/>
        <p:txBody>
          <a:bodyPr/>
          <a:lstStyle/>
          <a:p>
            <a:r>
              <a:rPr lang="en-US" dirty="0"/>
              <a:t>Summoned to appear before Emperor Charles V at the Diet of Worms in April </a:t>
            </a:r>
            <a:r>
              <a:rPr lang="en-US" dirty="0" smtClean="0"/>
              <a:t>1521</a:t>
            </a:r>
          </a:p>
          <a:p>
            <a:r>
              <a:rPr lang="en-US" dirty="0" smtClean="0"/>
              <a:t>He </a:t>
            </a:r>
            <a:r>
              <a:rPr lang="en-US" dirty="0"/>
              <a:t>was asked before the assembled secular and ecclesiastical rulers to recant. He refused firmly, asserting that he would have to be convinced by Scripture and clear </a:t>
            </a:r>
            <a:r>
              <a:rPr lang="en-US" dirty="0" smtClean="0"/>
              <a:t>reason.</a:t>
            </a:r>
          </a:p>
          <a:p>
            <a:r>
              <a:rPr lang="en-US" dirty="0" smtClean="0"/>
              <a:t>Luther is excommunicated January 1521.</a:t>
            </a:r>
          </a:p>
          <a:p>
            <a:r>
              <a:rPr lang="en-US" dirty="0" smtClean="0"/>
              <a:t>Goes into hiding, translates Bible into German</a:t>
            </a:r>
            <a:endParaRPr lang="en-US" dirty="0"/>
          </a:p>
        </p:txBody>
      </p:sp>
    </p:spTree>
    <p:extLst>
      <p:ext uri="{BB962C8B-B14F-4D97-AF65-F5344CB8AC3E}">
        <p14:creationId xmlns:p14="http://schemas.microsoft.com/office/powerpoint/2010/main" val="254809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Lutheranism</a:t>
            </a:r>
            <a:endParaRPr lang="en-US" sz="6000" b="1" dirty="0"/>
          </a:p>
        </p:txBody>
      </p:sp>
      <p:sp>
        <p:nvSpPr>
          <p:cNvPr id="3" name="Content Placeholder 2"/>
          <p:cNvSpPr>
            <a:spLocks noGrp="1"/>
          </p:cNvSpPr>
          <p:nvPr>
            <p:ph idx="1"/>
          </p:nvPr>
        </p:nvSpPr>
        <p:spPr/>
        <p:txBody>
          <a:bodyPr/>
          <a:lstStyle/>
          <a:p>
            <a:r>
              <a:rPr lang="en-US" dirty="0"/>
              <a:t>Luther soon had many followers.</a:t>
            </a:r>
          </a:p>
          <a:p>
            <a:r>
              <a:rPr lang="en-US" dirty="0"/>
              <a:t>His supporters began to organize a new Christian denomination.</a:t>
            </a:r>
          </a:p>
          <a:p>
            <a:r>
              <a:rPr lang="en-US" dirty="0"/>
              <a:t>Several German princes supported Luther.</a:t>
            </a:r>
          </a:p>
          <a:p>
            <a:r>
              <a:rPr lang="en-US" dirty="0"/>
              <a:t>Lutherans and Catholics fought each other.</a:t>
            </a:r>
          </a:p>
          <a:p>
            <a:r>
              <a:rPr lang="en-US" dirty="0"/>
              <a:t>The first wars ended with the Treaty of Augsburg, but fighting in Europe over religion continued to the mid-seventeenth century</a:t>
            </a:r>
            <a:r>
              <a:rPr lang="en-US" dirty="0" smtClean="0"/>
              <a:t>.</a:t>
            </a:r>
            <a:endParaRPr lang="en-US" dirty="0"/>
          </a:p>
        </p:txBody>
      </p:sp>
    </p:spTree>
    <p:extLst>
      <p:ext uri="{BB962C8B-B14F-4D97-AF65-F5344CB8AC3E}">
        <p14:creationId xmlns:p14="http://schemas.microsoft.com/office/powerpoint/2010/main" val="280603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Lutheranism</a:t>
            </a:r>
            <a:endParaRPr lang="en-US" sz="6000" b="1" dirty="0"/>
          </a:p>
        </p:txBody>
      </p:sp>
      <p:sp>
        <p:nvSpPr>
          <p:cNvPr id="4" name="Content Placeholder 3"/>
          <p:cNvSpPr>
            <a:spLocks noGrp="1"/>
          </p:cNvSpPr>
          <p:nvPr>
            <p:ph sz="half" idx="1"/>
          </p:nvPr>
        </p:nvSpPr>
        <p:spPr/>
        <p:txBody>
          <a:bodyPr>
            <a:normAutofit lnSpcReduction="10000"/>
          </a:bodyPr>
          <a:lstStyle/>
          <a:p>
            <a:r>
              <a:rPr lang="en-US" dirty="0"/>
              <a:t>Luther’s followers disagreed with many of the teachings of the Catholic Church.</a:t>
            </a:r>
          </a:p>
          <a:p>
            <a:r>
              <a:rPr lang="en-US" dirty="0" smtClean="0"/>
              <a:t>They </a:t>
            </a:r>
            <a:r>
              <a:rPr lang="en-US" dirty="0"/>
              <a:t>rejected the authority of Church councils and the pope.</a:t>
            </a:r>
          </a:p>
          <a:p>
            <a:r>
              <a:rPr lang="en-US" dirty="0" smtClean="0"/>
              <a:t>Reading </a:t>
            </a:r>
            <a:r>
              <a:rPr lang="en-US" dirty="0"/>
              <a:t>the Bible was the only way to learn how to lead a good life.</a:t>
            </a:r>
          </a:p>
          <a:p>
            <a:endParaRPr lang="en-US"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14155" y="2451835"/>
            <a:ext cx="3706689" cy="282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71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t>Early Causes/Discontent</a:t>
            </a:r>
            <a:endParaRPr lang="en-US" sz="6000" b="1" dirty="0"/>
          </a:p>
        </p:txBody>
      </p:sp>
      <p:sp>
        <p:nvSpPr>
          <p:cNvPr id="4" name="Content Placeholder 3"/>
          <p:cNvSpPr>
            <a:spLocks noGrp="1"/>
          </p:cNvSpPr>
          <p:nvPr>
            <p:ph idx="1"/>
          </p:nvPr>
        </p:nvSpPr>
        <p:spPr/>
        <p:txBody>
          <a:bodyPr/>
          <a:lstStyle/>
          <a:p>
            <a:r>
              <a:rPr lang="en-US" dirty="0"/>
              <a:t>N</a:t>
            </a:r>
            <a:r>
              <a:rPr lang="en-US" dirty="0" smtClean="0"/>
              <a:t>orthern Renaissance writers study </a:t>
            </a:r>
            <a:r>
              <a:rPr lang="en-US" b="1" dirty="0" smtClean="0"/>
              <a:t>early Christian period</a:t>
            </a:r>
            <a:r>
              <a:rPr lang="en-US" dirty="0" smtClean="0"/>
              <a:t> and Greek/Roman classics</a:t>
            </a:r>
          </a:p>
          <a:p>
            <a:r>
              <a:rPr lang="en-US" dirty="0" smtClean="0"/>
              <a:t>Erasmus argued for a more </a:t>
            </a:r>
            <a:r>
              <a:rPr lang="en-US" b="1" dirty="0" smtClean="0"/>
              <a:t>simpler, original church</a:t>
            </a:r>
            <a:r>
              <a:rPr lang="en-US" dirty="0" smtClean="0"/>
              <a:t> that he said Jesus proclaimed</a:t>
            </a:r>
          </a:p>
          <a:p>
            <a:r>
              <a:rPr lang="en-US" b="1" dirty="0" smtClean="0"/>
              <a:t>Political clashes </a:t>
            </a:r>
            <a:r>
              <a:rPr lang="en-US" dirty="0" smtClean="0"/>
              <a:t>between the Papacy and </a:t>
            </a:r>
            <a:r>
              <a:rPr lang="en-US" b="1" dirty="0" smtClean="0"/>
              <a:t>northern European </a:t>
            </a:r>
            <a:r>
              <a:rPr lang="en-US" dirty="0" smtClean="0"/>
              <a:t>states</a:t>
            </a:r>
            <a:endParaRPr lang="en-US" dirty="0"/>
          </a:p>
        </p:txBody>
      </p:sp>
    </p:spTree>
    <p:extLst>
      <p:ext uri="{BB962C8B-B14F-4D97-AF65-F5344CB8AC3E}">
        <p14:creationId xmlns:p14="http://schemas.microsoft.com/office/powerpoint/2010/main" val="224476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John Calvin</a:t>
            </a:r>
            <a:endParaRPr lang="en-US" sz="6000" b="1" dirty="0"/>
          </a:p>
        </p:txBody>
      </p:sp>
      <p:sp>
        <p:nvSpPr>
          <p:cNvPr id="4" name="Content Placeholder 3"/>
          <p:cNvSpPr>
            <a:spLocks noGrp="1"/>
          </p:cNvSpPr>
          <p:nvPr>
            <p:ph sz="half" idx="2"/>
          </p:nvPr>
        </p:nvSpPr>
        <p:spPr/>
        <p:txBody>
          <a:bodyPr>
            <a:normAutofit fontScale="92500" lnSpcReduction="20000"/>
          </a:bodyPr>
          <a:lstStyle/>
          <a:p>
            <a:pPr>
              <a:spcBef>
                <a:spcPct val="50000"/>
              </a:spcBef>
              <a:buFont typeface="Wingdings" pitchFamily="2" charset="2"/>
              <a:buChar char="V"/>
            </a:pPr>
            <a:r>
              <a:rPr lang="en-US" dirty="0" smtClean="0">
                <a:latin typeface="Arial Black" pitchFamily="34" charset="0"/>
              </a:rPr>
              <a:t>1509-1564</a:t>
            </a:r>
          </a:p>
          <a:p>
            <a:pPr>
              <a:spcBef>
                <a:spcPct val="50000"/>
              </a:spcBef>
              <a:buFont typeface="Wingdings" pitchFamily="2" charset="2"/>
              <a:buChar char="V"/>
            </a:pPr>
            <a:r>
              <a:rPr lang="en-US" dirty="0" smtClean="0">
                <a:latin typeface="Arial Black" pitchFamily="34" charset="0"/>
              </a:rPr>
              <a:t>Anti-Catholic </a:t>
            </a:r>
          </a:p>
          <a:p>
            <a:pPr>
              <a:spcBef>
                <a:spcPct val="50000"/>
              </a:spcBef>
              <a:buFont typeface="Wingdings" pitchFamily="2" charset="2"/>
              <a:buChar char="V"/>
            </a:pPr>
            <a:r>
              <a:rPr lang="en-US" dirty="0" smtClean="0">
                <a:latin typeface="Arial Black" pitchFamily="34" charset="0"/>
              </a:rPr>
              <a:t>Influenced by Martin Luther</a:t>
            </a:r>
          </a:p>
          <a:p>
            <a:pPr>
              <a:spcBef>
                <a:spcPct val="50000"/>
              </a:spcBef>
              <a:buFont typeface="Wingdings" pitchFamily="2" charset="2"/>
              <a:buChar char="V"/>
            </a:pPr>
            <a:r>
              <a:rPr lang="en-US" dirty="0" smtClean="0">
                <a:latin typeface="Arial Black" pitchFamily="34" charset="0"/>
              </a:rPr>
              <a:t>Disagreed with Luther’s “Salvation through faith alone.”</a:t>
            </a:r>
          </a:p>
          <a:p>
            <a:pPr>
              <a:spcBef>
                <a:spcPct val="50000"/>
              </a:spcBef>
              <a:buFont typeface="Wingdings" pitchFamily="2" charset="2"/>
              <a:buChar char="V"/>
            </a:pPr>
            <a:r>
              <a:rPr lang="en-US" dirty="0" smtClean="0">
                <a:latin typeface="Arial Black" pitchFamily="34" charset="0"/>
              </a:rPr>
              <a:t>Created his own Protestant religion in Switzerland</a:t>
            </a:r>
          </a:p>
          <a:p>
            <a:endParaRPr lang="en-US" dirty="0"/>
          </a:p>
        </p:txBody>
      </p:sp>
      <p:pic>
        <p:nvPicPr>
          <p:cNvPr id="5" name="Picture 3" descr="rf_calvin"/>
          <p:cNvPicPr>
            <a:picLocks noGrp="1" noChangeAspect="1" noChangeArrowheads="1"/>
          </p:cNvPicPr>
          <p:nvPr>
            <p:ph sz="half" idx="1"/>
          </p:nvPr>
        </p:nvPicPr>
        <p:blipFill>
          <a:blip r:embed="rId3" cstate="print"/>
          <a:srcRect/>
          <a:stretch>
            <a:fillRect/>
          </a:stretch>
        </p:blipFill>
        <p:spPr bwMode="auto">
          <a:xfrm>
            <a:off x="520574" y="1524000"/>
            <a:ext cx="3886630" cy="46481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b="1" dirty="0" smtClean="0"/>
              <a:t>Calvin’s Ideas</a:t>
            </a:r>
            <a:endParaRPr lang="en-US" sz="6000" b="1" dirty="0"/>
          </a:p>
        </p:txBody>
      </p:sp>
      <p:sp>
        <p:nvSpPr>
          <p:cNvPr id="6" name="Content Placeholder 5"/>
          <p:cNvSpPr>
            <a:spLocks noGrp="1"/>
          </p:cNvSpPr>
          <p:nvPr>
            <p:ph idx="1"/>
          </p:nvPr>
        </p:nvSpPr>
        <p:spPr>
          <a:xfrm>
            <a:off x="457200" y="1600200"/>
            <a:ext cx="8534400" cy="4525963"/>
          </a:xfrm>
        </p:spPr>
        <p:txBody>
          <a:bodyPr>
            <a:normAutofit fontScale="85000" lnSpcReduction="10000"/>
          </a:bodyPr>
          <a:lstStyle/>
          <a:p>
            <a:pPr lvl="1">
              <a:spcBef>
                <a:spcPct val="50000"/>
              </a:spcBef>
              <a:buFont typeface="Wingdings" pitchFamily="2" charset="2"/>
              <a:buChar char="V"/>
            </a:pPr>
            <a:r>
              <a:rPr lang="en-US" sz="3800" dirty="0" smtClean="0">
                <a:latin typeface="+mj-lt"/>
              </a:rPr>
              <a:t>Salvation through Predestination</a:t>
            </a:r>
          </a:p>
          <a:p>
            <a:pPr lvl="2">
              <a:spcBef>
                <a:spcPct val="50000"/>
              </a:spcBef>
              <a:buFont typeface="Wingdings" pitchFamily="2" charset="2"/>
              <a:buChar char="V"/>
            </a:pPr>
            <a:r>
              <a:rPr lang="en-US" sz="3200" dirty="0" smtClean="0">
                <a:latin typeface="+mj-lt"/>
              </a:rPr>
              <a:t>At birth it is decided if you will go to heaven or hell, “the Elect”</a:t>
            </a:r>
          </a:p>
          <a:p>
            <a:pPr lvl="1">
              <a:spcBef>
                <a:spcPct val="50000"/>
              </a:spcBef>
              <a:buFont typeface="Wingdings" pitchFamily="2" charset="2"/>
              <a:buChar char="V"/>
            </a:pPr>
            <a:r>
              <a:rPr lang="en-US" sz="3800" dirty="0" smtClean="0">
                <a:latin typeface="+mj-lt"/>
              </a:rPr>
              <a:t>Foreknowledge</a:t>
            </a:r>
          </a:p>
          <a:p>
            <a:pPr lvl="2">
              <a:spcBef>
                <a:spcPct val="50000"/>
              </a:spcBef>
              <a:buFont typeface="Wingdings" pitchFamily="2" charset="2"/>
              <a:buChar char="V"/>
            </a:pPr>
            <a:r>
              <a:rPr lang="en-US" sz="3200" dirty="0" smtClean="0">
                <a:latin typeface="+mj-lt"/>
              </a:rPr>
              <a:t>God knows everything that will happen in your life</a:t>
            </a:r>
          </a:p>
          <a:p>
            <a:pPr lvl="1">
              <a:spcBef>
                <a:spcPct val="50000"/>
              </a:spcBef>
              <a:buFont typeface="Wingdings" pitchFamily="2" charset="2"/>
              <a:buChar char="V"/>
            </a:pPr>
            <a:r>
              <a:rPr lang="en-US" sz="3800" dirty="0" smtClean="0">
                <a:latin typeface="+mj-lt"/>
              </a:rPr>
              <a:t>Purified approach to life:</a:t>
            </a:r>
          </a:p>
          <a:p>
            <a:pPr lvl="2">
              <a:spcBef>
                <a:spcPct val="50000"/>
              </a:spcBef>
              <a:buFont typeface="Wingdings" pitchFamily="2" charset="2"/>
              <a:buChar char="V"/>
            </a:pPr>
            <a:r>
              <a:rPr lang="en-US" sz="3200" dirty="0" smtClean="0">
                <a:latin typeface="+mj-lt"/>
              </a:rPr>
              <a:t>No drinking, swearing, card playing, gambling etc..</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Calvinism</a:t>
            </a:r>
            <a:endParaRPr lang="en-US" sz="6000" b="1" dirty="0"/>
          </a:p>
        </p:txBody>
      </p:sp>
      <p:sp>
        <p:nvSpPr>
          <p:cNvPr id="3" name="Content Placeholder 2"/>
          <p:cNvSpPr>
            <a:spLocks noGrp="1"/>
          </p:cNvSpPr>
          <p:nvPr>
            <p:ph idx="1"/>
          </p:nvPr>
        </p:nvSpPr>
        <p:spPr/>
        <p:txBody>
          <a:bodyPr/>
          <a:lstStyle/>
          <a:p>
            <a:r>
              <a:rPr lang="en-US" dirty="0" smtClean="0"/>
              <a:t>Becomes a theocracy in Geneva (Switzerland)</a:t>
            </a:r>
          </a:p>
          <a:p>
            <a:r>
              <a:rPr lang="en-US" dirty="0" smtClean="0"/>
              <a:t>Other Calvinist denominations</a:t>
            </a:r>
          </a:p>
          <a:p>
            <a:pPr lvl="1"/>
            <a:r>
              <a:rPr lang="en-US" dirty="0"/>
              <a:t>England = Puritans</a:t>
            </a:r>
          </a:p>
          <a:p>
            <a:pPr lvl="1"/>
            <a:r>
              <a:rPr lang="en-US" dirty="0"/>
              <a:t>Scotland = </a:t>
            </a:r>
            <a:r>
              <a:rPr lang="en-US" dirty="0" smtClean="0"/>
              <a:t>Presbyterians-John Knox</a:t>
            </a:r>
            <a:endParaRPr lang="en-US" dirty="0"/>
          </a:p>
          <a:p>
            <a:pPr lvl="1"/>
            <a:r>
              <a:rPr lang="en-US" dirty="0"/>
              <a:t>Holland = Dutch Reform</a:t>
            </a:r>
          </a:p>
          <a:p>
            <a:pPr lvl="1"/>
            <a:r>
              <a:rPr lang="en-US" dirty="0"/>
              <a:t>France = Huguenots</a:t>
            </a:r>
          </a:p>
          <a:p>
            <a:pPr lvl="1"/>
            <a:r>
              <a:rPr lang="en-US" dirty="0"/>
              <a:t>Germany = Reform </a:t>
            </a:r>
            <a:r>
              <a:rPr lang="en-US" dirty="0" smtClean="0"/>
              <a:t>Church</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Henry VIII</a:t>
            </a:r>
            <a:endParaRPr lang="en-US" sz="6000" b="1" dirty="0"/>
          </a:p>
        </p:txBody>
      </p:sp>
      <p:sp>
        <p:nvSpPr>
          <p:cNvPr id="3" name="Content Placeholder 2"/>
          <p:cNvSpPr>
            <a:spLocks noGrp="1"/>
          </p:cNvSpPr>
          <p:nvPr>
            <p:ph sz="half" idx="1"/>
          </p:nvPr>
        </p:nvSpPr>
        <p:spPr/>
        <p:txBody>
          <a:bodyPr/>
          <a:lstStyle/>
          <a:p>
            <a:r>
              <a:rPr lang="en-US" dirty="0" smtClean="0"/>
              <a:t>Defended Catholic Church against Luther</a:t>
            </a:r>
          </a:p>
          <a:p>
            <a:r>
              <a:rPr lang="en-US" dirty="0" smtClean="0"/>
              <a:t>Given title of “Defender of the Faith”</a:t>
            </a:r>
          </a:p>
          <a:p>
            <a:r>
              <a:rPr lang="en-US" dirty="0" smtClean="0"/>
              <a:t>Six wives (2 were beheaded)</a:t>
            </a:r>
          </a:p>
          <a:p>
            <a:r>
              <a:rPr lang="en-US" dirty="0" smtClean="0"/>
              <a:t>Leader of the Church of England (Anglican)</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1194937"/>
            <a:ext cx="3657600" cy="545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787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VIII</a:t>
            </a:r>
            <a:endParaRPr lang="en-US" dirty="0"/>
          </a:p>
        </p:txBody>
      </p:sp>
      <p:sp>
        <p:nvSpPr>
          <p:cNvPr id="5" name="Content Placeholder 4"/>
          <p:cNvSpPr>
            <a:spLocks noGrp="1"/>
          </p:cNvSpPr>
          <p:nvPr>
            <p:ph idx="1"/>
          </p:nvPr>
        </p:nvSpPr>
        <p:spPr>
          <a:xfrm>
            <a:off x="457200" y="1600200"/>
            <a:ext cx="8229600" cy="4724400"/>
          </a:xfrm>
        </p:spPr>
        <p:txBody>
          <a:bodyPr>
            <a:normAutofit fontScale="92500"/>
          </a:bodyPr>
          <a:lstStyle/>
          <a:p>
            <a:r>
              <a:rPr lang="en-US" dirty="0" smtClean="0"/>
              <a:t>First wife: Catherine of Aragon</a:t>
            </a:r>
          </a:p>
          <a:p>
            <a:r>
              <a:rPr lang="en-US" dirty="0" smtClean="0"/>
              <a:t>After she could only bear Henry a daughter, he decided to divorce her</a:t>
            </a:r>
          </a:p>
          <a:p>
            <a:r>
              <a:rPr lang="en-US" dirty="0" smtClean="0"/>
              <a:t>Asked Pope Clement VII for an annulment; pope refuses</a:t>
            </a:r>
          </a:p>
          <a:p>
            <a:r>
              <a:rPr lang="en-US" dirty="0" smtClean="0"/>
              <a:t>Henry VIII asks Parliament to create a new church, it does</a:t>
            </a:r>
          </a:p>
          <a:p>
            <a:r>
              <a:rPr lang="en-US" dirty="0" smtClean="0"/>
              <a:t>England removes itself from the Catholic Church, claims all lands and monies for the crown</a:t>
            </a:r>
            <a:endParaRPr lang="en-US" dirty="0"/>
          </a:p>
        </p:txBody>
      </p:sp>
    </p:spTree>
    <p:extLst>
      <p:ext uri="{BB962C8B-B14F-4D97-AF65-F5344CB8AC3E}">
        <p14:creationId xmlns:p14="http://schemas.microsoft.com/office/powerpoint/2010/main" val="3293482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7" descr="j021235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5602" name="WordArt 2"/>
          <p:cNvSpPr>
            <a:spLocks noChangeArrowheads="1" noChangeShapeType="1" noTextEdit="1"/>
          </p:cNvSpPr>
          <p:nvPr/>
        </p:nvSpPr>
        <p:spPr bwMode="auto">
          <a:xfrm>
            <a:off x="457200" y="457200"/>
            <a:ext cx="8191500" cy="1371600"/>
          </a:xfrm>
          <a:prstGeom prst="rect">
            <a:avLst/>
          </a:prstGeom>
        </p:spPr>
        <p:txBody>
          <a:bodyPr wrap="none" fromWordArt="1">
            <a:prstTxWarp prst="textPlain">
              <a:avLst>
                <a:gd name="adj" fmla="val 50000"/>
              </a:avLst>
            </a:prstTxWarp>
          </a:bodyPr>
          <a:lstStyle/>
          <a:p>
            <a:pPr algn="ctr"/>
            <a:r>
              <a:rPr lang="en-US" sz="3600" kern="10" dirty="0" smtClean="0">
                <a:ln w="25400">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Catholic=Christianity</a:t>
            </a:r>
            <a:endParaRPr lang="en-US" sz="3600" kern="10" dirty="0">
              <a:ln w="25400">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25603" name="Line 3"/>
          <p:cNvSpPr>
            <a:spLocks noChangeShapeType="1"/>
          </p:cNvSpPr>
          <p:nvPr/>
        </p:nvSpPr>
        <p:spPr bwMode="auto">
          <a:xfrm flipH="1">
            <a:off x="2514600" y="1752600"/>
            <a:ext cx="1905000" cy="1066800"/>
          </a:xfrm>
          <a:prstGeom prst="line">
            <a:avLst/>
          </a:prstGeom>
          <a:noFill/>
          <a:ln w="63500">
            <a:solidFill>
              <a:schemeClr val="tx1"/>
            </a:solidFill>
            <a:round/>
            <a:headEnd/>
            <a:tailEnd type="triangle" w="lg" len="lg"/>
          </a:ln>
        </p:spPr>
        <p:txBody>
          <a:bodyPr/>
          <a:lstStyle/>
          <a:p>
            <a:endParaRPr lang="en-US"/>
          </a:p>
        </p:txBody>
      </p:sp>
      <p:sp>
        <p:nvSpPr>
          <p:cNvPr id="25604" name="Line 4"/>
          <p:cNvSpPr>
            <a:spLocks noChangeShapeType="1"/>
          </p:cNvSpPr>
          <p:nvPr/>
        </p:nvSpPr>
        <p:spPr bwMode="auto">
          <a:xfrm>
            <a:off x="4419600" y="1752600"/>
            <a:ext cx="1752600" cy="1143000"/>
          </a:xfrm>
          <a:prstGeom prst="line">
            <a:avLst/>
          </a:prstGeom>
          <a:noFill/>
          <a:ln w="63500">
            <a:solidFill>
              <a:schemeClr val="tx1"/>
            </a:solidFill>
            <a:round/>
            <a:headEnd/>
            <a:tailEnd type="triangle" w="lg" len="lg"/>
          </a:ln>
        </p:spPr>
        <p:txBody>
          <a:bodyPr/>
          <a:lstStyle/>
          <a:p>
            <a:endParaRPr lang="en-US"/>
          </a:p>
        </p:txBody>
      </p:sp>
      <p:sp>
        <p:nvSpPr>
          <p:cNvPr id="25605" name="WordArt 5"/>
          <p:cNvSpPr>
            <a:spLocks noChangeArrowheads="1" noChangeShapeType="1" noTextEdit="1"/>
          </p:cNvSpPr>
          <p:nvPr/>
        </p:nvSpPr>
        <p:spPr bwMode="auto">
          <a:xfrm>
            <a:off x="381000" y="3048000"/>
            <a:ext cx="2514600" cy="1066800"/>
          </a:xfrm>
          <a:prstGeom prst="rect">
            <a:avLst/>
          </a:prstGeom>
        </p:spPr>
        <p:txBody>
          <a:bodyPr wrap="none" fromWordArt="1">
            <a:prstTxWarp prst="textPlain">
              <a:avLst>
                <a:gd name="adj" fmla="val 50000"/>
              </a:avLst>
            </a:prstTxWarp>
          </a:bodyPr>
          <a:lstStyle/>
          <a:p>
            <a:pPr algn="ctr"/>
            <a:r>
              <a:rPr lang="en-US" sz="3600" kern="10">
                <a:ln w="25400">
                  <a:solidFill>
                    <a:schemeClr val="tx1"/>
                  </a:solidFill>
                  <a:round/>
                  <a:headEnd/>
                  <a:tailEnd/>
                </a:ln>
                <a:gradFill rotWithShape="1">
                  <a:gsLst>
                    <a:gs pos="0">
                      <a:schemeClr val="accent2"/>
                    </a:gs>
                    <a:gs pos="100000">
                      <a:schemeClr val="hlink"/>
                    </a:gs>
                  </a:gsLst>
                  <a:path path="rect">
                    <a:fillToRect l="50000" t="50000" r="50000" b="50000"/>
                  </a:path>
                </a:gradFill>
                <a:effectLst>
                  <a:outerShdw dist="35921" dir="2700000" algn="ctr" rotWithShape="0">
                    <a:srgbClr val="C0C0C0"/>
                  </a:outerShdw>
                </a:effectLst>
                <a:latin typeface="Impact"/>
              </a:rPr>
              <a:t>Catholic</a:t>
            </a:r>
          </a:p>
        </p:txBody>
      </p:sp>
      <p:sp>
        <p:nvSpPr>
          <p:cNvPr id="25606" name="WordArt 6"/>
          <p:cNvSpPr>
            <a:spLocks noChangeArrowheads="1" noChangeShapeType="1" noTextEdit="1"/>
          </p:cNvSpPr>
          <p:nvPr/>
        </p:nvSpPr>
        <p:spPr bwMode="auto">
          <a:xfrm>
            <a:off x="4800600" y="2971800"/>
            <a:ext cx="3276600" cy="1066800"/>
          </a:xfrm>
          <a:prstGeom prst="rect">
            <a:avLst/>
          </a:prstGeom>
        </p:spPr>
        <p:txBody>
          <a:bodyPr wrap="none" fromWordArt="1">
            <a:prstTxWarp prst="textPlain">
              <a:avLst>
                <a:gd name="adj" fmla="val 50000"/>
              </a:avLst>
            </a:prstTxWarp>
          </a:bodyPr>
          <a:lstStyle/>
          <a:p>
            <a:pPr algn="ctr"/>
            <a:r>
              <a:rPr lang="en-US" sz="3600" kern="10" dirty="0">
                <a:ln w="25400">
                  <a:solidFill>
                    <a:schemeClr val="tx1"/>
                  </a:solidFill>
                  <a:round/>
                  <a:headEnd/>
                  <a:tailEnd/>
                </a:ln>
                <a:gradFill rotWithShape="1">
                  <a:gsLst>
                    <a:gs pos="0">
                      <a:srgbClr val="FF0000"/>
                    </a:gs>
                    <a:gs pos="100000">
                      <a:srgbClr val="FF7C80"/>
                    </a:gs>
                  </a:gsLst>
                  <a:path path="rect">
                    <a:fillToRect l="50000" t="50000" r="50000" b="50000"/>
                  </a:path>
                </a:gradFill>
                <a:effectLst>
                  <a:outerShdw dist="35921" dir="2700000" algn="ctr" rotWithShape="0">
                    <a:srgbClr val="C0C0C0"/>
                  </a:outerShdw>
                </a:effectLst>
                <a:latin typeface="Impact"/>
              </a:rPr>
              <a:t>Protestant</a:t>
            </a:r>
          </a:p>
        </p:txBody>
      </p:sp>
      <p:sp>
        <p:nvSpPr>
          <p:cNvPr id="25607" name="Line 7"/>
          <p:cNvSpPr>
            <a:spLocks noChangeShapeType="1"/>
          </p:cNvSpPr>
          <p:nvPr/>
        </p:nvSpPr>
        <p:spPr bwMode="auto">
          <a:xfrm flipH="1">
            <a:off x="5181600" y="4038600"/>
            <a:ext cx="1295400" cy="762000"/>
          </a:xfrm>
          <a:prstGeom prst="line">
            <a:avLst/>
          </a:prstGeom>
          <a:noFill/>
          <a:ln w="63500">
            <a:solidFill>
              <a:schemeClr val="tx1"/>
            </a:solidFill>
            <a:round/>
            <a:headEnd/>
            <a:tailEnd type="triangle" w="lg" len="lg"/>
          </a:ln>
        </p:spPr>
        <p:txBody>
          <a:bodyPr/>
          <a:lstStyle/>
          <a:p>
            <a:endParaRPr lang="en-US"/>
          </a:p>
        </p:txBody>
      </p:sp>
      <p:sp>
        <p:nvSpPr>
          <p:cNvPr id="25608" name="Line 8"/>
          <p:cNvSpPr>
            <a:spLocks noChangeShapeType="1"/>
          </p:cNvSpPr>
          <p:nvPr/>
        </p:nvSpPr>
        <p:spPr bwMode="auto">
          <a:xfrm>
            <a:off x="6553200" y="4038600"/>
            <a:ext cx="1143000" cy="838200"/>
          </a:xfrm>
          <a:prstGeom prst="line">
            <a:avLst/>
          </a:prstGeom>
          <a:noFill/>
          <a:ln w="63500">
            <a:solidFill>
              <a:schemeClr val="tx1"/>
            </a:solidFill>
            <a:round/>
            <a:headEnd/>
            <a:tailEnd type="triangle" w="lg" len="lg"/>
          </a:ln>
        </p:spPr>
        <p:txBody>
          <a:bodyPr/>
          <a:lstStyle/>
          <a:p>
            <a:endParaRPr lang="en-US"/>
          </a:p>
        </p:txBody>
      </p:sp>
      <p:sp>
        <p:nvSpPr>
          <p:cNvPr id="25609" name="WordArt 9"/>
          <p:cNvSpPr>
            <a:spLocks noChangeArrowheads="1" noChangeShapeType="1" noTextEdit="1"/>
          </p:cNvSpPr>
          <p:nvPr/>
        </p:nvSpPr>
        <p:spPr bwMode="auto">
          <a:xfrm>
            <a:off x="3810000" y="4876800"/>
            <a:ext cx="1657350" cy="571500"/>
          </a:xfrm>
          <a:prstGeom prst="rect">
            <a:avLst/>
          </a:prstGeom>
        </p:spPr>
        <p:txBody>
          <a:bodyPr wrap="none" fromWordArt="1">
            <a:prstTxWarp prst="textPlain">
              <a:avLst>
                <a:gd name="adj" fmla="val 50000"/>
              </a:avLst>
            </a:prstTxWarp>
          </a:bodyPr>
          <a:lstStyle/>
          <a:p>
            <a:pPr algn="ctr"/>
            <a:r>
              <a:rPr lang="en-US" sz="3600" kern="10" dirty="0">
                <a:ln w="25400">
                  <a:solidFill>
                    <a:schemeClr val="tx1"/>
                  </a:solidFill>
                  <a:round/>
                  <a:headEnd/>
                  <a:tailEnd/>
                </a:ln>
                <a:gradFill rotWithShape="1">
                  <a:gsLst>
                    <a:gs pos="0">
                      <a:schemeClr val="tx2"/>
                    </a:gs>
                    <a:gs pos="100000">
                      <a:srgbClr val="FF0000"/>
                    </a:gs>
                  </a:gsLst>
                  <a:path path="rect">
                    <a:fillToRect l="50000" t="50000" r="50000" b="50000"/>
                  </a:path>
                </a:gradFill>
                <a:effectLst>
                  <a:outerShdw dist="35921" dir="2700000" algn="ctr" rotWithShape="0">
                    <a:srgbClr val="C0C0C0"/>
                  </a:outerShdw>
                </a:effectLst>
                <a:latin typeface="Impact"/>
              </a:rPr>
              <a:t>Lutheran</a:t>
            </a:r>
          </a:p>
        </p:txBody>
      </p:sp>
      <p:sp>
        <p:nvSpPr>
          <p:cNvPr id="25610" name="WordArt 10"/>
          <p:cNvSpPr>
            <a:spLocks noChangeArrowheads="1" noChangeShapeType="1" noTextEdit="1"/>
          </p:cNvSpPr>
          <p:nvPr/>
        </p:nvSpPr>
        <p:spPr bwMode="auto">
          <a:xfrm>
            <a:off x="6781800" y="4876800"/>
            <a:ext cx="1866900" cy="571500"/>
          </a:xfrm>
          <a:prstGeom prst="rect">
            <a:avLst/>
          </a:prstGeom>
        </p:spPr>
        <p:txBody>
          <a:bodyPr wrap="none" fromWordArt="1">
            <a:prstTxWarp prst="textPlain">
              <a:avLst>
                <a:gd name="adj" fmla="val 50000"/>
              </a:avLst>
            </a:prstTxWarp>
          </a:bodyPr>
          <a:lstStyle/>
          <a:p>
            <a:pPr algn="ctr"/>
            <a:r>
              <a:rPr lang="en-US" sz="3600" kern="10" dirty="0">
                <a:ln w="25400">
                  <a:solidFill>
                    <a:schemeClr val="tx1"/>
                  </a:solidFill>
                  <a:round/>
                  <a:headEnd/>
                  <a:tailEnd/>
                </a:ln>
                <a:gradFill rotWithShape="1">
                  <a:gsLst>
                    <a:gs pos="0">
                      <a:schemeClr val="tx1"/>
                    </a:gs>
                    <a:gs pos="100000">
                      <a:srgbClr val="008000"/>
                    </a:gs>
                  </a:gsLst>
                  <a:path path="rect">
                    <a:fillToRect l="50000" t="50000" r="50000" b="50000"/>
                  </a:path>
                </a:gradFill>
                <a:effectLst>
                  <a:outerShdw dist="35921" dir="2700000" algn="ctr" rotWithShape="0">
                    <a:srgbClr val="C0C0C0"/>
                  </a:outerShdw>
                </a:effectLst>
                <a:latin typeface="Impact"/>
              </a:rPr>
              <a:t>Calvinism</a:t>
            </a:r>
          </a:p>
        </p:txBody>
      </p:sp>
      <p:sp>
        <p:nvSpPr>
          <p:cNvPr id="25611" name="Line 11"/>
          <p:cNvSpPr>
            <a:spLocks noChangeShapeType="1"/>
          </p:cNvSpPr>
          <p:nvPr/>
        </p:nvSpPr>
        <p:spPr bwMode="auto">
          <a:xfrm flipH="1">
            <a:off x="6553200" y="5410200"/>
            <a:ext cx="914400" cy="381000"/>
          </a:xfrm>
          <a:prstGeom prst="line">
            <a:avLst/>
          </a:prstGeom>
          <a:noFill/>
          <a:ln w="9525">
            <a:solidFill>
              <a:schemeClr val="tx1"/>
            </a:solidFill>
            <a:round/>
            <a:headEnd/>
            <a:tailEnd type="triangle" w="med" len="med"/>
          </a:ln>
        </p:spPr>
        <p:txBody>
          <a:bodyPr/>
          <a:lstStyle/>
          <a:p>
            <a:endParaRPr lang="en-US"/>
          </a:p>
        </p:txBody>
      </p:sp>
      <p:sp>
        <p:nvSpPr>
          <p:cNvPr id="25612" name="Line 12"/>
          <p:cNvSpPr>
            <a:spLocks noChangeShapeType="1"/>
          </p:cNvSpPr>
          <p:nvPr/>
        </p:nvSpPr>
        <p:spPr bwMode="auto">
          <a:xfrm>
            <a:off x="7620000" y="5410200"/>
            <a:ext cx="0" cy="685800"/>
          </a:xfrm>
          <a:prstGeom prst="line">
            <a:avLst/>
          </a:prstGeom>
          <a:noFill/>
          <a:ln w="9525">
            <a:solidFill>
              <a:schemeClr val="tx1"/>
            </a:solidFill>
            <a:round/>
            <a:headEnd/>
            <a:tailEnd type="triangle" w="med" len="med"/>
          </a:ln>
        </p:spPr>
        <p:txBody>
          <a:bodyPr/>
          <a:lstStyle/>
          <a:p>
            <a:endParaRPr lang="en-US"/>
          </a:p>
        </p:txBody>
      </p:sp>
      <p:sp>
        <p:nvSpPr>
          <p:cNvPr id="25613" name="Line 13"/>
          <p:cNvSpPr>
            <a:spLocks noChangeShapeType="1"/>
          </p:cNvSpPr>
          <p:nvPr/>
        </p:nvSpPr>
        <p:spPr bwMode="auto">
          <a:xfrm>
            <a:off x="7848600" y="5410200"/>
            <a:ext cx="838200" cy="381000"/>
          </a:xfrm>
          <a:prstGeom prst="line">
            <a:avLst/>
          </a:prstGeom>
          <a:noFill/>
          <a:ln w="9525">
            <a:solidFill>
              <a:schemeClr val="tx1"/>
            </a:solidFill>
            <a:round/>
            <a:headEnd/>
            <a:tailEnd type="triangle" w="med" len="med"/>
          </a:ln>
        </p:spPr>
        <p:txBody>
          <a:bodyPr/>
          <a:lstStyle/>
          <a:p>
            <a:endParaRPr lang="en-US"/>
          </a:p>
        </p:txBody>
      </p:sp>
      <p:sp>
        <p:nvSpPr>
          <p:cNvPr id="25614" name="Text Box 14"/>
          <p:cNvSpPr txBox="1">
            <a:spLocks noChangeArrowheads="1"/>
          </p:cNvSpPr>
          <p:nvPr/>
        </p:nvSpPr>
        <p:spPr bwMode="auto">
          <a:xfrm>
            <a:off x="5562600" y="5867400"/>
            <a:ext cx="1524000" cy="457200"/>
          </a:xfrm>
          <a:prstGeom prst="rect">
            <a:avLst/>
          </a:prstGeom>
          <a:noFill/>
          <a:ln w="9525">
            <a:noFill/>
            <a:miter lim="800000"/>
            <a:headEnd/>
            <a:tailEnd/>
          </a:ln>
        </p:spPr>
        <p:txBody>
          <a:bodyPr>
            <a:spAutoFit/>
          </a:bodyPr>
          <a:lstStyle/>
          <a:p>
            <a:pPr>
              <a:spcBef>
                <a:spcPct val="50000"/>
              </a:spcBef>
            </a:pPr>
            <a:r>
              <a:rPr lang="en-US" dirty="0">
                <a:latin typeface="Arial Black" pitchFamily="34" charset="0"/>
              </a:rPr>
              <a:t>Puritan</a:t>
            </a:r>
          </a:p>
        </p:txBody>
      </p:sp>
      <p:sp>
        <p:nvSpPr>
          <p:cNvPr id="25615" name="Text Box 15"/>
          <p:cNvSpPr txBox="1">
            <a:spLocks noChangeArrowheads="1"/>
          </p:cNvSpPr>
          <p:nvPr/>
        </p:nvSpPr>
        <p:spPr bwMode="auto">
          <a:xfrm>
            <a:off x="6629400" y="6078538"/>
            <a:ext cx="1676400" cy="779462"/>
          </a:xfrm>
          <a:prstGeom prst="rect">
            <a:avLst/>
          </a:prstGeom>
          <a:noFill/>
          <a:ln w="9525">
            <a:noFill/>
            <a:miter lim="800000"/>
            <a:headEnd/>
            <a:tailEnd/>
          </a:ln>
        </p:spPr>
        <p:txBody>
          <a:bodyPr>
            <a:spAutoFit/>
          </a:bodyPr>
          <a:lstStyle/>
          <a:p>
            <a:pPr algn="ctr">
              <a:spcBef>
                <a:spcPct val="50000"/>
              </a:spcBef>
            </a:pPr>
            <a:r>
              <a:rPr lang="en-US" sz="1800">
                <a:latin typeface="Arial Black" pitchFamily="34" charset="0"/>
              </a:rPr>
              <a:t>Hugeunots</a:t>
            </a:r>
          </a:p>
          <a:p>
            <a:pPr algn="ctr">
              <a:spcBef>
                <a:spcPct val="50000"/>
              </a:spcBef>
            </a:pPr>
            <a:endParaRPr lang="en-US" sz="1800">
              <a:latin typeface="Arial Black" pitchFamily="34" charset="0"/>
            </a:endParaRPr>
          </a:p>
        </p:txBody>
      </p:sp>
      <p:sp>
        <p:nvSpPr>
          <p:cNvPr id="25616" name="Text Box 16"/>
          <p:cNvSpPr txBox="1">
            <a:spLocks noChangeArrowheads="1"/>
          </p:cNvSpPr>
          <p:nvPr/>
        </p:nvSpPr>
        <p:spPr bwMode="auto">
          <a:xfrm>
            <a:off x="7315200" y="5715000"/>
            <a:ext cx="1828800" cy="366713"/>
          </a:xfrm>
          <a:prstGeom prst="rect">
            <a:avLst/>
          </a:prstGeom>
          <a:noFill/>
          <a:ln w="9525">
            <a:noFill/>
            <a:miter lim="800000"/>
            <a:headEnd/>
            <a:tailEnd/>
          </a:ln>
        </p:spPr>
        <p:txBody>
          <a:bodyPr>
            <a:spAutoFit/>
          </a:bodyPr>
          <a:lstStyle/>
          <a:p>
            <a:pPr algn="ctr">
              <a:spcBef>
                <a:spcPct val="50000"/>
              </a:spcBef>
            </a:pPr>
            <a:r>
              <a:rPr lang="en-US" sz="1800" dirty="0">
                <a:latin typeface="Arial Black" pitchFamily="34" charset="0"/>
              </a:rPr>
              <a:t>Presbyterian</a:t>
            </a:r>
          </a:p>
        </p:txBody>
      </p:sp>
      <p:sp>
        <p:nvSpPr>
          <p:cNvPr id="3" name="Rectangle 2"/>
          <p:cNvSpPr/>
          <p:nvPr/>
        </p:nvSpPr>
        <p:spPr>
          <a:xfrm>
            <a:off x="914400" y="5436691"/>
            <a:ext cx="264444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Anglican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 name="Straight Arrow Connector 4"/>
          <p:cNvCxnSpPr/>
          <p:nvPr/>
        </p:nvCxnSpPr>
        <p:spPr>
          <a:xfrm flipH="1">
            <a:off x="2286000" y="4114800"/>
            <a:ext cx="2743200" cy="1219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5603"/>
                                        </p:tgtEl>
                                        <p:attrNameLst>
                                          <p:attrName>style.visibility</p:attrName>
                                        </p:attrNameLst>
                                      </p:cBhvr>
                                      <p:to>
                                        <p:strVal val="visible"/>
                                      </p:to>
                                    </p:set>
                                    <p:anim calcmode="lin" valueType="num">
                                      <p:cBhvr>
                                        <p:cTn id="15" dur="500" fill="hold"/>
                                        <p:tgtEl>
                                          <p:spTgt spid="25603"/>
                                        </p:tgtEl>
                                        <p:attrNameLst>
                                          <p:attrName>ppt_x</p:attrName>
                                        </p:attrNameLst>
                                      </p:cBhvr>
                                      <p:tavLst>
                                        <p:tav tm="0">
                                          <p:val>
                                            <p:strVal val="#ppt_x"/>
                                          </p:val>
                                        </p:tav>
                                        <p:tav tm="100000">
                                          <p:val>
                                            <p:strVal val="#ppt_x"/>
                                          </p:val>
                                        </p:tav>
                                      </p:tavLst>
                                    </p:anim>
                                    <p:anim calcmode="lin" valueType="num">
                                      <p:cBhvr>
                                        <p:cTn id="16" dur="500" fill="hold"/>
                                        <p:tgtEl>
                                          <p:spTgt spid="25603"/>
                                        </p:tgtEl>
                                        <p:attrNameLst>
                                          <p:attrName>ppt_y</p:attrName>
                                        </p:attrNameLst>
                                      </p:cBhvr>
                                      <p:tavLst>
                                        <p:tav tm="0">
                                          <p:val>
                                            <p:strVal val="#ppt_y-#ppt_h/2"/>
                                          </p:val>
                                        </p:tav>
                                        <p:tav tm="100000">
                                          <p:val>
                                            <p:strVal val="#ppt_y"/>
                                          </p:val>
                                        </p:tav>
                                      </p:tavLst>
                                    </p:anim>
                                    <p:anim calcmode="lin" valueType="num">
                                      <p:cBhvr>
                                        <p:cTn id="17" dur="500" fill="hold"/>
                                        <p:tgtEl>
                                          <p:spTgt spid="25603"/>
                                        </p:tgtEl>
                                        <p:attrNameLst>
                                          <p:attrName>ppt_w</p:attrName>
                                        </p:attrNameLst>
                                      </p:cBhvr>
                                      <p:tavLst>
                                        <p:tav tm="0">
                                          <p:val>
                                            <p:strVal val="#ppt_w"/>
                                          </p:val>
                                        </p:tav>
                                        <p:tav tm="100000">
                                          <p:val>
                                            <p:strVal val="#ppt_w"/>
                                          </p:val>
                                        </p:tav>
                                      </p:tavLst>
                                    </p:anim>
                                    <p:anim calcmode="lin" valueType="num">
                                      <p:cBhvr>
                                        <p:cTn id="18" dur="500" fill="hold"/>
                                        <p:tgtEl>
                                          <p:spTgt spid="256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laser.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25605"/>
                                        </p:tgtEl>
                                        <p:attrNameLst>
                                          <p:attrName>style.visibility</p:attrName>
                                        </p:attrNameLst>
                                      </p:cBhvr>
                                      <p:to>
                                        <p:strVal val="visible"/>
                                      </p:to>
                                    </p:set>
                                    <p:anim calcmode="lin" valueType="num">
                                      <p:cBhvr additive="base">
                                        <p:cTn id="23" dur="500" fill="hold"/>
                                        <p:tgtEl>
                                          <p:spTgt spid="25605"/>
                                        </p:tgtEl>
                                        <p:attrNameLst>
                                          <p:attrName>ppt_x</p:attrName>
                                        </p:attrNameLst>
                                      </p:cBhvr>
                                      <p:tavLst>
                                        <p:tav tm="0">
                                          <p:val>
                                            <p:strVal val="1+#ppt_w/2"/>
                                          </p:val>
                                        </p:tav>
                                        <p:tav tm="100000">
                                          <p:val>
                                            <p:strVal val="#ppt_x"/>
                                          </p:val>
                                        </p:tav>
                                      </p:tavLst>
                                    </p:anim>
                                    <p:anim calcmode="lin" valueType="num">
                                      <p:cBhvr additive="base">
                                        <p:cTn id="24" dur="500" fill="hold"/>
                                        <p:tgtEl>
                                          <p:spTgt spid="256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25604"/>
                                        </p:tgtEl>
                                        <p:attrNameLst>
                                          <p:attrName>style.visibility</p:attrName>
                                        </p:attrNameLst>
                                      </p:cBhvr>
                                      <p:to>
                                        <p:strVal val="visible"/>
                                      </p:to>
                                    </p:set>
                                    <p:anim calcmode="lin" valueType="num">
                                      <p:cBhvr>
                                        <p:cTn id="29" dur="500" fill="hold"/>
                                        <p:tgtEl>
                                          <p:spTgt spid="25604"/>
                                        </p:tgtEl>
                                        <p:attrNameLst>
                                          <p:attrName>ppt_x</p:attrName>
                                        </p:attrNameLst>
                                      </p:cBhvr>
                                      <p:tavLst>
                                        <p:tav tm="0">
                                          <p:val>
                                            <p:strVal val="#ppt_x"/>
                                          </p:val>
                                        </p:tav>
                                        <p:tav tm="100000">
                                          <p:val>
                                            <p:strVal val="#ppt_x"/>
                                          </p:val>
                                        </p:tav>
                                      </p:tavLst>
                                    </p:anim>
                                    <p:anim calcmode="lin" valueType="num">
                                      <p:cBhvr>
                                        <p:cTn id="30" dur="500" fill="hold"/>
                                        <p:tgtEl>
                                          <p:spTgt spid="25604"/>
                                        </p:tgtEl>
                                        <p:attrNameLst>
                                          <p:attrName>ppt_y</p:attrName>
                                        </p:attrNameLst>
                                      </p:cBhvr>
                                      <p:tavLst>
                                        <p:tav tm="0">
                                          <p:val>
                                            <p:strVal val="#ppt_y-#ppt_h/2"/>
                                          </p:val>
                                        </p:tav>
                                        <p:tav tm="100000">
                                          <p:val>
                                            <p:strVal val="#ppt_y"/>
                                          </p:val>
                                        </p:tav>
                                      </p:tavLst>
                                    </p:anim>
                                    <p:anim calcmode="lin" valueType="num">
                                      <p:cBhvr>
                                        <p:cTn id="31" dur="500" fill="hold"/>
                                        <p:tgtEl>
                                          <p:spTgt spid="25604"/>
                                        </p:tgtEl>
                                        <p:attrNameLst>
                                          <p:attrName>ppt_w</p:attrName>
                                        </p:attrNameLst>
                                      </p:cBhvr>
                                      <p:tavLst>
                                        <p:tav tm="0">
                                          <p:val>
                                            <p:strVal val="#ppt_w"/>
                                          </p:val>
                                        </p:tav>
                                        <p:tav tm="100000">
                                          <p:val>
                                            <p:strVal val="#ppt_w"/>
                                          </p:val>
                                        </p:tav>
                                      </p:tavLst>
                                    </p:anim>
                                    <p:anim calcmode="lin" valueType="num">
                                      <p:cBhvr>
                                        <p:cTn id="32" dur="500" fill="hold"/>
                                        <p:tgtEl>
                                          <p:spTgt spid="256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5606"/>
                                        </p:tgtEl>
                                        <p:attrNameLst>
                                          <p:attrName>style.visibility</p:attrName>
                                        </p:attrNameLst>
                                      </p:cBhvr>
                                      <p:to>
                                        <p:strVal val="visible"/>
                                      </p:to>
                                    </p:set>
                                    <p:anim calcmode="lin" valueType="num">
                                      <p:cBhvr additive="base">
                                        <p:cTn id="37" dur="500" fill="hold"/>
                                        <p:tgtEl>
                                          <p:spTgt spid="25606"/>
                                        </p:tgtEl>
                                        <p:attrNameLst>
                                          <p:attrName>ppt_x</p:attrName>
                                        </p:attrNameLst>
                                      </p:cBhvr>
                                      <p:tavLst>
                                        <p:tav tm="0">
                                          <p:val>
                                            <p:strVal val="0-#ppt_w/2"/>
                                          </p:val>
                                        </p:tav>
                                        <p:tav tm="100000">
                                          <p:val>
                                            <p:strVal val="#ppt_x"/>
                                          </p:val>
                                        </p:tav>
                                      </p:tavLst>
                                    </p:anim>
                                    <p:anim calcmode="lin" valueType="num">
                                      <p:cBhvr additive="base">
                                        <p:cTn id="38" dur="500" fill="hold"/>
                                        <p:tgtEl>
                                          <p:spTgt spid="2560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17" presetClass="entr" presetSubtype="1" fill="hold" grpId="0" nodeType="clickEffect">
                                  <p:stCondLst>
                                    <p:cond delay="0"/>
                                  </p:stCondLst>
                                  <p:childTnLst>
                                    <p:set>
                                      <p:cBhvr>
                                        <p:cTn id="42" dur="1" fill="hold">
                                          <p:stCondLst>
                                            <p:cond delay="0"/>
                                          </p:stCondLst>
                                        </p:cTn>
                                        <p:tgtEl>
                                          <p:spTgt spid="25607"/>
                                        </p:tgtEl>
                                        <p:attrNameLst>
                                          <p:attrName>style.visibility</p:attrName>
                                        </p:attrNameLst>
                                      </p:cBhvr>
                                      <p:to>
                                        <p:strVal val="visible"/>
                                      </p:to>
                                    </p:set>
                                    <p:anim calcmode="lin" valueType="num">
                                      <p:cBhvr>
                                        <p:cTn id="43" dur="500" fill="hold"/>
                                        <p:tgtEl>
                                          <p:spTgt spid="25607"/>
                                        </p:tgtEl>
                                        <p:attrNameLst>
                                          <p:attrName>ppt_x</p:attrName>
                                        </p:attrNameLst>
                                      </p:cBhvr>
                                      <p:tavLst>
                                        <p:tav tm="0">
                                          <p:val>
                                            <p:strVal val="#ppt_x"/>
                                          </p:val>
                                        </p:tav>
                                        <p:tav tm="100000">
                                          <p:val>
                                            <p:strVal val="#ppt_x"/>
                                          </p:val>
                                        </p:tav>
                                      </p:tavLst>
                                    </p:anim>
                                    <p:anim calcmode="lin" valueType="num">
                                      <p:cBhvr>
                                        <p:cTn id="44" dur="500" fill="hold"/>
                                        <p:tgtEl>
                                          <p:spTgt spid="25607"/>
                                        </p:tgtEl>
                                        <p:attrNameLst>
                                          <p:attrName>ppt_y</p:attrName>
                                        </p:attrNameLst>
                                      </p:cBhvr>
                                      <p:tavLst>
                                        <p:tav tm="0">
                                          <p:val>
                                            <p:strVal val="#ppt_y-#ppt_h/2"/>
                                          </p:val>
                                        </p:tav>
                                        <p:tav tm="100000">
                                          <p:val>
                                            <p:strVal val="#ppt_y"/>
                                          </p:val>
                                        </p:tav>
                                      </p:tavLst>
                                    </p:anim>
                                    <p:anim calcmode="lin" valueType="num">
                                      <p:cBhvr>
                                        <p:cTn id="45" dur="500" fill="hold"/>
                                        <p:tgtEl>
                                          <p:spTgt spid="25607"/>
                                        </p:tgtEl>
                                        <p:attrNameLst>
                                          <p:attrName>ppt_w</p:attrName>
                                        </p:attrNameLst>
                                      </p:cBhvr>
                                      <p:tavLst>
                                        <p:tav tm="0">
                                          <p:val>
                                            <p:strVal val="#ppt_w"/>
                                          </p:val>
                                        </p:tav>
                                        <p:tav tm="100000">
                                          <p:val>
                                            <p:strVal val="#ppt_w"/>
                                          </p:val>
                                        </p:tav>
                                      </p:tavLst>
                                    </p:anim>
                                    <p:anim calcmode="lin" valueType="num">
                                      <p:cBhvr>
                                        <p:cTn id="46" dur="500" fill="hold"/>
                                        <p:tgtEl>
                                          <p:spTgt spid="256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3" fill="hold" grpId="0" nodeType="clickEffect">
                                  <p:stCondLst>
                                    <p:cond delay="0"/>
                                  </p:stCondLst>
                                  <p:childTnLst>
                                    <p:set>
                                      <p:cBhvr>
                                        <p:cTn id="50" dur="1" fill="hold">
                                          <p:stCondLst>
                                            <p:cond delay="0"/>
                                          </p:stCondLst>
                                        </p:cTn>
                                        <p:tgtEl>
                                          <p:spTgt spid="25609"/>
                                        </p:tgtEl>
                                        <p:attrNameLst>
                                          <p:attrName>style.visibility</p:attrName>
                                        </p:attrNameLst>
                                      </p:cBhvr>
                                      <p:to>
                                        <p:strVal val="visible"/>
                                      </p:to>
                                    </p:set>
                                    <p:anim calcmode="lin" valueType="num">
                                      <p:cBhvr additive="base">
                                        <p:cTn id="51" dur="500" fill="hold"/>
                                        <p:tgtEl>
                                          <p:spTgt spid="25609"/>
                                        </p:tgtEl>
                                        <p:attrNameLst>
                                          <p:attrName>ppt_x</p:attrName>
                                        </p:attrNameLst>
                                      </p:cBhvr>
                                      <p:tavLst>
                                        <p:tav tm="0">
                                          <p:val>
                                            <p:strVal val="1+#ppt_w/2"/>
                                          </p:val>
                                        </p:tav>
                                        <p:tav tm="100000">
                                          <p:val>
                                            <p:strVal val="#ppt_x"/>
                                          </p:val>
                                        </p:tav>
                                      </p:tavLst>
                                    </p:anim>
                                    <p:anim calcmode="lin" valueType="num">
                                      <p:cBhvr additive="base">
                                        <p:cTn id="52" dur="500" fill="hold"/>
                                        <p:tgtEl>
                                          <p:spTgt spid="256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childTnLst>
                    </p:cTn>
                  </p:par>
                  <p:par>
                    <p:cTn id="53" fill="hold">
                      <p:stCondLst>
                        <p:cond delay="indefinite"/>
                      </p:stCondLst>
                      <p:childTnLst>
                        <p:par>
                          <p:cTn id="54" fill="hold">
                            <p:stCondLst>
                              <p:cond delay="0"/>
                            </p:stCondLst>
                            <p:childTnLst>
                              <p:par>
                                <p:cTn id="55" presetID="17" presetClass="entr" presetSubtype="1" fill="hold" grpId="0" nodeType="clickEffect">
                                  <p:stCondLst>
                                    <p:cond delay="0"/>
                                  </p:stCondLst>
                                  <p:childTnLst>
                                    <p:set>
                                      <p:cBhvr>
                                        <p:cTn id="56" dur="1" fill="hold">
                                          <p:stCondLst>
                                            <p:cond delay="0"/>
                                          </p:stCondLst>
                                        </p:cTn>
                                        <p:tgtEl>
                                          <p:spTgt spid="25608"/>
                                        </p:tgtEl>
                                        <p:attrNameLst>
                                          <p:attrName>style.visibility</p:attrName>
                                        </p:attrNameLst>
                                      </p:cBhvr>
                                      <p:to>
                                        <p:strVal val="visible"/>
                                      </p:to>
                                    </p:set>
                                    <p:anim calcmode="lin" valueType="num">
                                      <p:cBhvr>
                                        <p:cTn id="57" dur="500" fill="hold"/>
                                        <p:tgtEl>
                                          <p:spTgt spid="25608"/>
                                        </p:tgtEl>
                                        <p:attrNameLst>
                                          <p:attrName>ppt_x</p:attrName>
                                        </p:attrNameLst>
                                      </p:cBhvr>
                                      <p:tavLst>
                                        <p:tav tm="0">
                                          <p:val>
                                            <p:strVal val="#ppt_x"/>
                                          </p:val>
                                        </p:tav>
                                        <p:tav tm="100000">
                                          <p:val>
                                            <p:strVal val="#ppt_x"/>
                                          </p:val>
                                        </p:tav>
                                      </p:tavLst>
                                    </p:anim>
                                    <p:anim calcmode="lin" valueType="num">
                                      <p:cBhvr>
                                        <p:cTn id="58" dur="500" fill="hold"/>
                                        <p:tgtEl>
                                          <p:spTgt spid="25608"/>
                                        </p:tgtEl>
                                        <p:attrNameLst>
                                          <p:attrName>ppt_y</p:attrName>
                                        </p:attrNameLst>
                                      </p:cBhvr>
                                      <p:tavLst>
                                        <p:tav tm="0">
                                          <p:val>
                                            <p:strVal val="#ppt_y-#ppt_h/2"/>
                                          </p:val>
                                        </p:tav>
                                        <p:tav tm="100000">
                                          <p:val>
                                            <p:strVal val="#ppt_y"/>
                                          </p:val>
                                        </p:tav>
                                      </p:tavLst>
                                    </p:anim>
                                    <p:anim calcmode="lin" valueType="num">
                                      <p:cBhvr>
                                        <p:cTn id="59" dur="500" fill="hold"/>
                                        <p:tgtEl>
                                          <p:spTgt spid="25608"/>
                                        </p:tgtEl>
                                        <p:attrNameLst>
                                          <p:attrName>ppt_w</p:attrName>
                                        </p:attrNameLst>
                                      </p:cBhvr>
                                      <p:tavLst>
                                        <p:tav tm="0">
                                          <p:val>
                                            <p:strVal val="#ppt_w"/>
                                          </p:val>
                                        </p:tav>
                                        <p:tav tm="100000">
                                          <p:val>
                                            <p:strVal val="#ppt_w"/>
                                          </p:val>
                                        </p:tav>
                                      </p:tavLst>
                                    </p:anim>
                                    <p:anim calcmode="lin" valueType="num">
                                      <p:cBhvr>
                                        <p:cTn id="60" dur="500" fill="hold"/>
                                        <p:tgtEl>
                                          <p:spTgt spid="256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laser.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25610"/>
                                        </p:tgtEl>
                                        <p:attrNameLst>
                                          <p:attrName>style.visibility</p:attrName>
                                        </p:attrNameLst>
                                      </p:cBhvr>
                                      <p:to>
                                        <p:strVal val="visible"/>
                                      </p:to>
                                    </p:set>
                                    <p:anim calcmode="lin" valueType="num">
                                      <p:cBhvr additive="base">
                                        <p:cTn id="65" dur="500" fill="hold"/>
                                        <p:tgtEl>
                                          <p:spTgt spid="25610"/>
                                        </p:tgtEl>
                                        <p:attrNameLst>
                                          <p:attrName>ppt_x</p:attrName>
                                        </p:attrNameLst>
                                      </p:cBhvr>
                                      <p:tavLst>
                                        <p:tav tm="0">
                                          <p:val>
                                            <p:strVal val="0-#ppt_w/2"/>
                                          </p:val>
                                        </p:tav>
                                        <p:tav tm="100000">
                                          <p:val>
                                            <p:strVal val="#ppt_x"/>
                                          </p:val>
                                        </p:tav>
                                      </p:tavLst>
                                    </p:anim>
                                    <p:anim calcmode="lin" valueType="num">
                                      <p:cBhvr additive="base">
                                        <p:cTn id="66" dur="500" fill="hold"/>
                                        <p:tgtEl>
                                          <p:spTgt spid="256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whoosh.wav"/>
                                        </p:tgtEl>
                                      </p:cMediaNode>
                                    </p:audio>
                                  </p:subTnLst>
                                </p:cTn>
                              </p:par>
                            </p:childTnLst>
                          </p:cTn>
                        </p:par>
                      </p:childTnLst>
                    </p:cTn>
                  </p:par>
                  <p:par>
                    <p:cTn id="67" fill="hold">
                      <p:stCondLst>
                        <p:cond delay="indefinite"/>
                      </p:stCondLst>
                      <p:childTnLst>
                        <p:par>
                          <p:cTn id="68" fill="hold">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25611"/>
                                        </p:tgtEl>
                                        <p:attrNameLst>
                                          <p:attrName>style.visibility</p:attrName>
                                        </p:attrNameLst>
                                      </p:cBhvr>
                                      <p:to>
                                        <p:strVal val="visible"/>
                                      </p:to>
                                    </p:set>
                                    <p:anim calcmode="lin" valueType="num">
                                      <p:cBhvr>
                                        <p:cTn id="71" dur="500" fill="hold"/>
                                        <p:tgtEl>
                                          <p:spTgt spid="25611"/>
                                        </p:tgtEl>
                                        <p:attrNameLst>
                                          <p:attrName>ppt_x</p:attrName>
                                        </p:attrNameLst>
                                      </p:cBhvr>
                                      <p:tavLst>
                                        <p:tav tm="0">
                                          <p:val>
                                            <p:strVal val="#ppt_x"/>
                                          </p:val>
                                        </p:tav>
                                        <p:tav tm="100000">
                                          <p:val>
                                            <p:strVal val="#ppt_x"/>
                                          </p:val>
                                        </p:tav>
                                      </p:tavLst>
                                    </p:anim>
                                    <p:anim calcmode="lin" valueType="num">
                                      <p:cBhvr>
                                        <p:cTn id="72" dur="500" fill="hold"/>
                                        <p:tgtEl>
                                          <p:spTgt spid="25611"/>
                                        </p:tgtEl>
                                        <p:attrNameLst>
                                          <p:attrName>ppt_y</p:attrName>
                                        </p:attrNameLst>
                                      </p:cBhvr>
                                      <p:tavLst>
                                        <p:tav tm="0">
                                          <p:val>
                                            <p:strVal val="#ppt_y-#ppt_h/2"/>
                                          </p:val>
                                        </p:tav>
                                        <p:tav tm="100000">
                                          <p:val>
                                            <p:strVal val="#ppt_y"/>
                                          </p:val>
                                        </p:tav>
                                      </p:tavLst>
                                    </p:anim>
                                    <p:anim calcmode="lin" valueType="num">
                                      <p:cBhvr>
                                        <p:cTn id="73" dur="500" fill="hold"/>
                                        <p:tgtEl>
                                          <p:spTgt spid="25611"/>
                                        </p:tgtEl>
                                        <p:attrNameLst>
                                          <p:attrName>ppt_w</p:attrName>
                                        </p:attrNameLst>
                                      </p:cBhvr>
                                      <p:tavLst>
                                        <p:tav tm="0">
                                          <p:val>
                                            <p:strVal val="#ppt_w"/>
                                          </p:val>
                                        </p:tav>
                                        <p:tav tm="100000">
                                          <p:val>
                                            <p:strVal val="#ppt_w"/>
                                          </p:val>
                                        </p:tav>
                                      </p:tavLst>
                                    </p:anim>
                                    <p:anim calcmode="lin" valueType="num">
                                      <p:cBhvr>
                                        <p:cTn id="74" dur="500" fill="hold"/>
                                        <p:tgtEl>
                                          <p:spTgt spid="256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laser.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3" fill="hold" grpId="0" nodeType="clickEffect">
                                  <p:stCondLst>
                                    <p:cond delay="0"/>
                                  </p:stCondLst>
                                  <p:childTnLst>
                                    <p:set>
                                      <p:cBhvr>
                                        <p:cTn id="78" dur="1" fill="hold">
                                          <p:stCondLst>
                                            <p:cond delay="0"/>
                                          </p:stCondLst>
                                        </p:cTn>
                                        <p:tgtEl>
                                          <p:spTgt spid="25614"/>
                                        </p:tgtEl>
                                        <p:attrNameLst>
                                          <p:attrName>style.visibility</p:attrName>
                                        </p:attrNameLst>
                                      </p:cBhvr>
                                      <p:to>
                                        <p:strVal val="visible"/>
                                      </p:to>
                                    </p:set>
                                    <p:anim calcmode="lin" valueType="num">
                                      <p:cBhvr additive="base">
                                        <p:cTn id="79" dur="500" fill="hold"/>
                                        <p:tgtEl>
                                          <p:spTgt spid="25614"/>
                                        </p:tgtEl>
                                        <p:attrNameLst>
                                          <p:attrName>ppt_x</p:attrName>
                                        </p:attrNameLst>
                                      </p:cBhvr>
                                      <p:tavLst>
                                        <p:tav tm="0">
                                          <p:val>
                                            <p:strVal val="1+#ppt_w/2"/>
                                          </p:val>
                                        </p:tav>
                                        <p:tav tm="100000">
                                          <p:val>
                                            <p:strVal val="#ppt_x"/>
                                          </p:val>
                                        </p:tav>
                                      </p:tavLst>
                                    </p:anim>
                                    <p:anim calcmode="lin" valueType="num">
                                      <p:cBhvr additive="base">
                                        <p:cTn id="80" dur="500" fill="hold"/>
                                        <p:tgtEl>
                                          <p:spTgt spid="256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whoosh.wav"/>
                                        </p:tgtEl>
                                      </p:cMediaNode>
                                    </p:audio>
                                  </p:subTnLst>
                                </p:cTn>
                              </p:par>
                            </p:childTnLst>
                          </p:cTn>
                        </p:par>
                      </p:childTnLst>
                    </p:cTn>
                  </p:par>
                  <p:par>
                    <p:cTn id="81" fill="hold">
                      <p:stCondLst>
                        <p:cond delay="indefinite"/>
                      </p:stCondLst>
                      <p:childTnLst>
                        <p:par>
                          <p:cTn id="82" fill="hold">
                            <p:stCondLst>
                              <p:cond delay="0"/>
                            </p:stCondLst>
                            <p:childTnLst>
                              <p:par>
                                <p:cTn id="83" presetID="17" presetClass="entr" presetSubtype="1" fill="hold" grpId="0" nodeType="clickEffect">
                                  <p:stCondLst>
                                    <p:cond delay="0"/>
                                  </p:stCondLst>
                                  <p:childTnLst>
                                    <p:set>
                                      <p:cBhvr>
                                        <p:cTn id="84" dur="1" fill="hold">
                                          <p:stCondLst>
                                            <p:cond delay="0"/>
                                          </p:stCondLst>
                                        </p:cTn>
                                        <p:tgtEl>
                                          <p:spTgt spid="25612"/>
                                        </p:tgtEl>
                                        <p:attrNameLst>
                                          <p:attrName>style.visibility</p:attrName>
                                        </p:attrNameLst>
                                      </p:cBhvr>
                                      <p:to>
                                        <p:strVal val="visible"/>
                                      </p:to>
                                    </p:set>
                                    <p:anim calcmode="lin" valueType="num">
                                      <p:cBhvr>
                                        <p:cTn id="85" dur="500" fill="hold"/>
                                        <p:tgtEl>
                                          <p:spTgt spid="25612"/>
                                        </p:tgtEl>
                                        <p:attrNameLst>
                                          <p:attrName>ppt_x</p:attrName>
                                        </p:attrNameLst>
                                      </p:cBhvr>
                                      <p:tavLst>
                                        <p:tav tm="0">
                                          <p:val>
                                            <p:strVal val="#ppt_x"/>
                                          </p:val>
                                        </p:tav>
                                        <p:tav tm="100000">
                                          <p:val>
                                            <p:strVal val="#ppt_x"/>
                                          </p:val>
                                        </p:tav>
                                      </p:tavLst>
                                    </p:anim>
                                    <p:anim calcmode="lin" valueType="num">
                                      <p:cBhvr>
                                        <p:cTn id="86" dur="500" fill="hold"/>
                                        <p:tgtEl>
                                          <p:spTgt spid="25612"/>
                                        </p:tgtEl>
                                        <p:attrNameLst>
                                          <p:attrName>ppt_y</p:attrName>
                                        </p:attrNameLst>
                                      </p:cBhvr>
                                      <p:tavLst>
                                        <p:tav tm="0">
                                          <p:val>
                                            <p:strVal val="#ppt_y-#ppt_h/2"/>
                                          </p:val>
                                        </p:tav>
                                        <p:tav tm="100000">
                                          <p:val>
                                            <p:strVal val="#ppt_y"/>
                                          </p:val>
                                        </p:tav>
                                      </p:tavLst>
                                    </p:anim>
                                    <p:anim calcmode="lin" valueType="num">
                                      <p:cBhvr>
                                        <p:cTn id="87" dur="500" fill="hold"/>
                                        <p:tgtEl>
                                          <p:spTgt spid="25612"/>
                                        </p:tgtEl>
                                        <p:attrNameLst>
                                          <p:attrName>ppt_w</p:attrName>
                                        </p:attrNameLst>
                                      </p:cBhvr>
                                      <p:tavLst>
                                        <p:tav tm="0">
                                          <p:val>
                                            <p:strVal val="#ppt_w"/>
                                          </p:val>
                                        </p:tav>
                                        <p:tav tm="100000">
                                          <p:val>
                                            <p:strVal val="#ppt_w"/>
                                          </p:val>
                                        </p:tav>
                                      </p:tavLst>
                                    </p:anim>
                                    <p:anim calcmode="lin" valueType="num">
                                      <p:cBhvr>
                                        <p:cTn id="88" dur="500" fill="hold"/>
                                        <p:tgtEl>
                                          <p:spTgt spid="256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laser.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25615"/>
                                        </p:tgtEl>
                                        <p:attrNameLst>
                                          <p:attrName>style.visibility</p:attrName>
                                        </p:attrNameLst>
                                      </p:cBhvr>
                                      <p:to>
                                        <p:strVal val="visible"/>
                                      </p:to>
                                    </p:set>
                                    <p:anim calcmode="lin" valueType="num">
                                      <p:cBhvr additive="base">
                                        <p:cTn id="93" dur="500" fill="hold"/>
                                        <p:tgtEl>
                                          <p:spTgt spid="25615"/>
                                        </p:tgtEl>
                                        <p:attrNameLst>
                                          <p:attrName>ppt_x</p:attrName>
                                        </p:attrNameLst>
                                      </p:cBhvr>
                                      <p:tavLst>
                                        <p:tav tm="0">
                                          <p:val>
                                            <p:strVal val="#ppt_x"/>
                                          </p:val>
                                        </p:tav>
                                        <p:tav tm="100000">
                                          <p:val>
                                            <p:strVal val="#ppt_x"/>
                                          </p:val>
                                        </p:tav>
                                      </p:tavLst>
                                    </p:anim>
                                    <p:anim calcmode="lin" valueType="num">
                                      <p:cBhvr additive="base">
                                        <p:cTn id="94" dur="500" fill="hold"/>
                                        <p:tgtEl>
                                          <p:spTgt spid="256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2" name="whoosh.wav"/>
                                        </p:tgtEl>
                                      </p:cMediaNode>
                                    </p:audio>
                                  </p:subTnLst>
                                </p:cTn>
                              </p:par>
                            </p:childTnLst>
                          </p:cTn>
                        </p:par>
                      </p:childTnLst>
                    </p:cTn>
                  </p:par>
                  <p:par>
                    <p:cTn id="95" fill="hold">
                      <p:stCondLst>
                        <p:cond delay="indefinite"/>
                      </p:stCondLst>
                      <p:childTnLst>
                        <p:par>
                          <p:cTn id="96" fill="hold">
                            <p:stCondLst>
                              <p:cond delay="0"/>
                            </p:stCondLst>
                            <p:childTnLst>
                              <p:par>
                                <p:cTn id="97" presetID="17" presetClass="entr" presetSubtype="1" fill="hold" grpId="0" nodeType="clickEffect">
                                  <p:stCondLst>
                                    <p:cond delay="0"/>
                                  </p:stCondLst>
                                  <p:childTnLst>
                                    <p:set>
                                      <p:cBhvr>
                                        <p:cTn id="98" dur="1" fill="hold">
                                          <p:stCondLst>
                                            <p:cond delay="0"/>
                                          </p:stCondLst>
                                        </p:cTn>
                                        <p:tgtEl>
                                          <p:spTgt spid="25613"/>
                                        </p:tgtEl>
                                        <p:attrNameLst>
                                          <p:attrName>style.visibility</p:attrName>
                                        </p:attrNameLst>
                                      </p:cBhvr>
                                      <p:to>
                                        <p:strVal val="visible"/>
                                      </p:to>
                                    </p:set>
                                    <p:anim calcmode="lin" valueType="num">
                                      <p:cBhvr>
                                        <p:cTn id="99" dur="500" fill="hold"/>
                                        <p:tgtEl>
                                          <p:spTgt spid="25613"/>
                                        </p:tgtEl>
                                        <p:attrNameLst>
                                          <p:attrName>ppt_x</p:attrName>
                                        </p:attrNameLst>
                                      </p:cBhvr>
                                      <p:tavLst>
                                        <p:tav tm="0">
                                          <p:val>
                                            <p:strVal val="#ppt_x"/>
                                          </p:val>
                                        </p:tav>
                                        <p:tav tm="100000">
                                          <p:val>
                                            <p:strVal val="#ppt_x"/>
                                          </p:val>
                                        </p:tav>
                                      </p:tavLst>
                                    </p:anim>
                                    <p:anim calcmode="lin" valueType="num">
                                      <p:cBhvr>
                                        <p:cTn id="100" dur="500" fill="hold"/>
                                        <p:tgtEl>
                                          <p:spTgt spid="25613"/>
                                        </p:tgtEl>
                                        <p:attrNameLst>
                                          <p:attrName>ppt_y</p:attrName>
                                        </p:attrNameLst>
                                      </p:cBhvr>
                                      <p:tavLst>
                                        <p:tav tm="0">
                                          <p:val>
                                            <p:strVal val="#ppt_y-#ppt_h/2"/>
                                          </p:val>
                                        </p:tav>
                                        <p:tav tm="100000">
                                          <p:val>
                                            <p:strVal val="#ppt_y"/>
                                          </p:val>
                                        </p:tav>
                                      </p:tavLst>
                                    </p:anim>
                                    <p:anim calcmode="lin" valueType="num">
                                      <p:cBhvr>
                                        <p:cTn id="101" dur="500" fill="hold"/>
                                        <p:tgtEl>
                                          <p:spTgt spid="25613"/>
                                        </p:tgtEl>
                                        <p:attrNameLst>
                                          <p:attrName>ppt_w</p:attrName>
                                        </p:attrNameLst>
                                      </p:cBhvr>
                                      <p:tavLst>
                                        <p:tav tm="0">
                                          <p:val>
                                            <p:strVal val="#ppt_w"/>
                                          </p:val>
                                        </p:tav>
                                        <p:tav tm="100000">
                                          <p:val>
                                            <p:strVal val="#ppt_w"/>
                                          </p:val>
                                        </p:tav>
                                      </p:tavLst>
                                    </p:anim>
                                    <p:anim calcmode="lin" valueType="num">
                                      <p:cBhvr>
                                        <p:cTn id="102" dur="500" fill="hold"/>
                                        <p:tgtEl>
                                          <p:spTgt spid="256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7"/>
                                            </p:cond>
                                          </p:stCondLst>
                                          <p:endCondLst>
                                            <p:cond evt="onStopAudio" delay="0">
                                              <p:tgtEl>
                                                <p:sldTgt/>
                                              </p:tgtEl>
                                            </p:cond>
                                          </p:endCondLst>
                                        </p:cTn>
                                        <p:tgtEl>
                                          <p:sndTgt r:embed="rId3" name="laser.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9" fill="hold" grpId="0" nodeType="clickEffect">
                                  <p:stCondLst>
                                    <p:cond delay="0"/>
                                  </p:stCondLst>
                                  <p:childTnLst>
                                    <p:set>
                                      <p:cBhvr>
                                        <p:cTn id="106" dur="1" fill="hold">
                                          <p:stCondLst>
                                            <p:cond delay="0"/>
                                          </p:stCondLst>
                                        </p:cTn>
                                        <p:tgtEl>
                                          <p:spTgt spid="25616"/>
                                        </p:tgtEl>
                                        <p:attrNameLst>
                                          <p:attrName>style.visibility</p:attrName>
                                        </p:attrNameLst>
                                      </p:cBhvr>
                                      <p:to>
                                        <p:strVal val="visible"/>
                                      </p:to>
                                    </p:set>
                                    <p:anim calcmode="lin" valueType="num">
                                      <p:cBhvr additive="base">
                                        <p:cTn id="107" dur="500" fill="hold"/>
                                        <p:tgtEl>
                                          <p:spTgt spid="25616"/>
                                        </p:tgtEl>
                                        <p:attrNameLst>
                                          <p:attrName>ppt_x</p:attrName>
                                        </p:attrNameLst>
                                      </p:cBhvr>
                                      <p:tavLst>
                                        <p:tav tm="0">
                                          <p:val>
                                            <p:strVal val="0-#ppt_w/2"/>
                                          </p:val>
                                        </p:tav>
                                        <p:tav tm="100000">
                                          <p:val>
                                            <p:strVal val="#ppt_x"/>
                                          </p:val>
                                        </p:tav>
                                      </p:tavLst>
                                    </p:anim>
                                    <p:anim calcmode="lin" valueType="num">
                                      <p:cBhvr additive="base">
                                        <p:cTn id="108" dur="500" fill="hold"/>
                                        <p:tgtEl>
                                          <p:spTgt spid="256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animBg="1"/>
      <p:bldP spid="25605" grpId="0" animBg="1"/>
      <p:bldP spid="25606" grpId="0" animBg="1"/>
      <p:bldP spid="25607" grpId="0" animBg="1"/>
      <p:bldP spid="25608" grpId="0" animBg="1"/>
      <p:bldP spid="25609" grpId="0" animBg="1"/>
      <p:bldP spid="25610" grpId="0" animBg="1"/>
      <p:bldP spid="25611" grpId="0" animBg="1"/>
      <p:bldP spid="25612" grpId="0" animBg="1"/>
      <p:bldP spid="25613" grpId="0" animBg="1"/>
      <p:bldP spid="25614" grpId="0" autoUpdateAnimBg="0"/>
      <p:bldP spid="25615" grpId="0" autoUpdateAnimBg="0"/>
      <p:bldP spid="2561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Northern Humanists</a:t>
            </a:r>
            <a:endParaRPr lang="en-US" sz="6000" b="1" dirty="0"/>
          </a:p>
        </p:txBody>
      </p:sp>
      <p:sp>
        <p:nvSpPr>
          <p:cNvPr id="3" name="Content Placeholder 2"/>
          <p:cNvSpPr>
            <a:spLocks noGrp="1"/>
          </p:cNvSpPr>
          <p:nvPr>
            <p:ph idx="1"/>
          </p:nvPr>
        </p:nvSpPr>
        <p:spPr/>
        <p:txBody>
          <a:bodyPr/>
          <a:lstStyle/>
          <a:p>
            <a:r>
              <a:rPr lang="en-US" dirty="0" smtClean="0"/>
              <a:t>Claimed church had </a:t>
            </a:r>
            <a:r>
              <a:rPr lang="en-US" b="1" dirty="0" smtClean="0"/>
              <a:t>lost sight of spiritual mission</a:t>
            </a:r>
          </a:p>
          <a:p>
            <a:r>
              <a:rPr lang="en-US" dirty="0" smtClean="0"/>
              <a:t>Unhappy with Pope’s </a:t>
            </a:r>
            <a:r>
              <a:rPr lang="en-US" b="1" dirty="0" smtClean="0"/>
              <a:t>involvement in politics</a:t>
            </a:r>
          </a:p>
          <a:p>
            <a:r>
              <a:rPr lang="en-US" dirty="0" smtClean="0"/>
              <a:t>Resented </a:t>
            </a:r>
            <a:r>
              <a:rPr lang="en-US" b="1" dirty="0" smtClean="0"/>
              <a:t>papal taxes</a:t>
            </a:r>
          </a:p>
          <a:p>
            <a:r>
              <a:rPr lang="en-US" dirty="0" smtClean="0"/>
              <a:t>Criticized </a:t>
            </a:r>
            <a:r>
              <a:rPr lang="en-US" b="1" dirty="0" smtClean="0"/>
              <a:t>fasting and pilgrimages</a:t>
            </a:r>
          </a:p>
          <a:p>
            <a:r>
              <a:rPr lang="en-US" dirty="0" smtClean="0"/>
              <a:t>Believed the practice of </a:t>
            </a:r>
            <a:r>
              <a:rPr lang="en-US" b="1" dirty="0" smtClean="0"/>
              <a:t>selling indulgences </a:t>
            </a:r>
            <a:r>
              <a:rPr lang="en-US" dirty="0" smtClean="0"/>
              <a:t>was </a:t>
            </a:r>
            <a:r>
              <a:rPr lang="en-US" b="1" dirty="0" smtClean="0"/>
              <a:t>immoral</a:t>
            </a:r>
            <a:r>
              <a:rPr lang="en-US" dirty="0" smtClean="0"/>
              <a:t> and </a:t>
            </a:r>
            <a:r>
              <a:rPr lang="en-US" b="1" dirty="0" smtClean="0"/>
              <a:t>not necessary </a:t>
            </a:r>
            <a:r>
              <a:rPr lang="en-US" dirty="0" smtClean="0"/>
              <a:t>for the followers</a:t>
            </a:r>
            <a:endParaRPr lang="en-US" dirty="0"/>
          </a:p>
        </p:txBody>
      </p:sp>
    </p:spTree>
    <p:extLst>
      <p:ext uri="{BB962C8B-B14F-4D97-AF65-F5344CB8AC3E}">
        <p14:creationId xmlns:p14="http://schemas.microsoft.com/office/powerpoint/2010/main" val="185238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Early Problems for the Church</a:t>
            </a:r>
            <a:endParaRPr lang="en-US" sz="6000" b="1" dirty="0"/>
          </a:p>
        </p:txBody>
      </p:sp>
      <p:sp>
        <p:nvSpPr>
          <p:cNvPr id="3" name="Content Placeholder 2"/>
          <p:cNvSpPr>
            <a:spLocks noGrp="1"/>
          </p:cNvSpPr>
          <p:nvPr>
            <p:ph idx="1"/>
          </p:nvPr>
        </p:nvSpPr>
        <p:spPr>
          <a:xfrm>
            <a:off x="457200" y="1600200"/>
            <a:ext cx="8382000" cy="4525963"/>
          </a:xfrm>
        </p:spPr>
        <p:txBody>
          <a:bodyPr/>
          <a:lstStyle/>
          <a:p>
            <a:r>
              <a:rPr lang="en-US" b="1" dirty="0" smtClean="0"/>
              <a:t>Babylonian Captivity </a:t>
            </a:r>
            <a:r>
              <a:rPr lang="en-US" dirty="0" smtClean="0"/>
              <a:t>(1309-1377)-Pope Clement V moves church headquarters to </a:t>
            </a:r>
            <a:r>
              <a:rPr lang="en-US" b="1" dirty="0" smtClean="0"/>
              <a:t>Avignon, France</a:t>
            </a:r>
            <a:r>
              <a:rPr lang="en-US" dirty="0" smtClean="0"/>
              <a:t>; many feel pope is under </a:t>
            </a:r>
            <a:r>
              <a:rPr lang="en-US" b="1" dirty="0" smtClean="0"/>
              <a:t>French control </a:t>
            </a:r>
            <a:r>
              <a:rPr lang="en-US" dirty="0" smtClean="0"/>
              <a:t>during this time; 7 popes all Fr.</a:t>
            </a:r>
          </a:p>
          <a:p>
            <a:r>
              <a:rPr lang="en-US" b="1" dirty="0" smtClean="0"/>
              <a:t>Great Schism </a:t>
            </a:r>
            <a:r>
              <a:rPr lang="en-US" dirty="0" smtClean="0"/>
              <a:t>(1378-1417)-more than one pope elected, political support for differing </a:t>
            </a:r>
            <a:r>
              <a:rPr lang="en-US" dirty="0" smtClean="0"/>
              <a:t>popes</a:t>
            </a:r>
            <a:endParaRPr lang="en-US" dirty="0" smtClean="0"/>
          </a:p>
        </p:txBody>
      </p:sp>
    </p:spTree>
    <p:extLst>
      <p:ext uri="{BB962C8B-B14F-4D97-AF65-F5344CB8AC3E}">
        <p14:creationId xmlns:p14="http://schemas.microsoft.com/office/powerpoint/2010/main" val="2217547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Selling Indulgences</a:t>
            </a:r>
            <a:endParaRPr lang="en-US" sz="6000" b="1" dirty="0"/>
          </a:p>
        </p:txBody>
      </p:sp>
      <p:sp>
        <p:nvSpPr>
          <p:cNvPr id="3" name="Content Placeholder 2"/>
          <p:cNvSpPr>
            <a:spLocks noGrp="1"/>
          </p:cNvSpPr>
          <p:nvPr>
            <p:ph idx="1"/>
          </p:nvPr>
        </p:nvSpPr>
        <p:spPr>
          <a:xfrm>
            <a:off x="457200" y="1447800"/>
            <a:ext cx="8229600" cy="5181600"/>
          </a:xfrm>
        </p:spPr>
        <p:txBody>
          <a:bodyPr>
            <a:normAutofit lnSpcReduction="10000"/>
          </a:bodyPr>
          <a:lstStyle/>
          <a:p>
            <a:r>
              <a:rPr lang="en-US" dirty="0" smtClean="0"/>
              <a:t>Practice of the church </a:t>
            </a:r>
            <a:r>
              <a:rPr lang="en-US" b="1" dirty="0" smtClean="0"/>
              <a:t>rewarding a person for pious acts</a:t>
            </a:r>
            <a:r>
              <a:rPr lang="en-US" dirty="0" smtClean="0"/>
              <a:t>, such as participation in the Crusades or helping the poor</a:t>
            </a:r>
          </a:p>
          <a:p>
            <a:r>
              <a:rPr lang="en-US" dirty="0" smtClean="0"/>
              <a:t>Post-Crusades church began selling indulgences to </a:t>
            </a:r>
            <a:r>
              <a:rPr lang="en-US" b="1" dirty="0" smtClean="0"/>
              <a:t>raise money </a:t>
            </a:r>
            <a:r>
              <a:rPr lang="en-US" dirty="0" smtClean="0"/>
              <a:t>for St Peter’s Basilica in </a:t>
            </a:r>
            <a:r>
              <a:rPr lang="en-US" dirty="0" smtClean="0"/>
              <a:t>Rome and other debts</a:t>
            </a:r>
            <a:endParaRPr lang="en-US" dirty="0" smtClean="0"/>
          </a:p>
          <a:p>
            <a:r>
              <a:rPr lang="en-US" dirty="0" smtClean="0"/>
              <a:t>Church starts selling indulgences </a:t>
            </a:r>
            <a:r>
              <a:rPr lang="en-US" b="1" dirty="0" smtClean="0"/>
              <a:t>just to raise money</a:t>
            </a:r>
            <a:r>
              <a:rPr lang="en-US" dirty="0" smtClean="0"/>
              <a:t>, leads to </a:t>
            </a:r>
            <a:r>
              <a:rPr lang="en-US" b="1" dirty="0" smtClean="0"/>
              <a:t>abuse by sellers</a:t>
            </a:r>
          </a:p>
          <a:p>
            <a:r>
              <a:rPr lang="en-US" b="1" dirty="0" smtClean="0"/>
              <a:t>Johann Tetzel</a:t>
            </a:r>
            <a:r>
              <a:rPr lang="en-US" dirty="0" smtClean="0"/>
              <a:t>-monk sent to </a:t>
            </a:r>
            <a:r>
              <a:rPr lang="en-US" b="1" dirty="0" smtClean="0"/>
              <a:t>German</a:t>
            </a:r>
            <a:r>
              <a:rPr lang="en-US" dirty="0" smtClean="0"/>
              <a:t> states to sell; very profitable, </a:t>
            </a:r>
            <a:r>
              <a:rPr lang="en-US" dirty="0" smtClean="0"/>
              <a:t>shares </a:t>
            </a:r>
            <a:r>
              <a:rPr lang="en-US" dirty="0" smtClean="0"/>
              <a:t>money </a:t>
            </a:r>
            <a:r>
              <a:rPr lang="en-US" dirty="0" smtClean="0"/>
              <a:t>with </a:t>
            </a:r>
            <a:r>
              <a:rPr lang="en-US" dirty="0" smtClean="0"/>
              <a:t>rulers</a:t>
            </a:r>
            <a:endParaRPr lang="en-US" dirty="0"/>
          </a:p>
        </p:txBody>
      </p:sp>
    </p:spTree>
    <p:extLst>
      <p:ext uri="{BB962C8B-B14F-4D97-AF65-F5344CB8AC3E}">
        <p14:creationId xmlns:p14="http://schemas.microsoft.com/office/powerpoint/2010/main" val="150245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Jon Wycliffe</a:t>
            </a:r>
          </a:p>
        </p:txBody>
      </p:sp>
      <p:sp>
        <p:nvSpPr>
          <p:cNvPr id="3" name="Content Placeholder 2"/>
          <p:cNvSpPr>
            <a:spLocks noGrp="1"/>
          </p:cNvSpPr>
          <p:nvPr>
            <p:ph idx="1"/>
          </p:nvPr>
        </p:nvSpPr>
        <p:spPr/>
        <p:txBody>
          <a:bodyPr>
            <a:normAutofit lnSpcReduction="10000"/>
          </a:bodyPr>
          <a:lstStyle/>
          <a:p>
            <a:pPr>
              <a:defRPr/>
            </a:pPr>
            <a:r>
              <a:rPr lang="en-US" dirty="0"/>
              <a:t>The </a:t>
            </a:r>
            <a:r>
              <a:rPr lang="en-US" b="1" dirty="0"/>
              <a:t>14th-century English reformer </a:t>
            </a:r>
            <a:r>
              <a:rPr lang="en-US" dirty="0"/>
              <a:t>John Wycliffe boldly attacked the papacy itself, striking at the </a:t>
            </a:r>
            <a:r>
              <a:rPr lang="en-US" b="1" dirty="0"/>
              <a:t>sale of indulgences</a:t>
            </a:r>
            <a:r>
              <a:rPr lang="en-US" dirty="0"/>
              <a:t>, </a:t>
            </a:r>
            <a:r>
              <a:rPr lang="en-US" b="1" dirty="0"/>
              <a:t>pilgrimages</a:t>
            </a:r>
            <a:r>
              <a:rPr lang="en-US" dirty="0"/>
              <a:t>, the </a:t>
            </a:r>
            <a:r>
              <a:rPr lang="en-US" b="1" dirty="0"/>
              <a:t>excessive veneration of saints</a:t>
            </a:r>
            <a:r>
              <a:rPr lang="en-US" dirty="0"/>
              <a:t>, and the </a:t>
            </a:r>
            <a:r>
              <a:rPr lang="en-US" b="1" dirty="0"/>
              <a:t>moral and intellectual standards of ordained priests</a:t>
            </a:r>
            <a:r>
              <a:rPr lang="en-US" dirty="0"/>
              <a:t>. </a:t>
            </a:r>
          </a:p>
          <a:p>
            <a:pPr>
              <a:defRPr/>
            </a:pPr>
            <a:r>
              <a:rPr lang="en-US" dirty="0"/>
              <a:t>To reach the common people, he </a:t>
            </a:r>
            <a:r>
              <a:rPr lang="en-US" b="1" dirty="0"/>
              <a:t>translated the Bible into English</a:t>
            </a:r>
            <a:r>
              <a:rPr lang="en-US" dirty="0"/>
              <a:t> and </a:t>
            </a:r>
            <a:r>
              <a:rPr lang="en-US" b="1" dirty="0"/>
              <a:t>delivered sermons in English</a:t>
            </a:r>
            <a:r>
              <a:rPr lang="en-US" dirty="0"/>
              <a:t>, rather than Latin. </a:t>
            </a:r>
          </a:p>
        </p:txBody>
      </p:sp>
    </p:spTree>
    <p:extLst>
      <p:ext uri="{BB962C8B-B14F-4D97-AF65-F5344CB8AC3E}">
        <p14:creationId xmlns:p14="http://schemas.microsoft.com/office/powerpoint/2010/main" val="396960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smtClean="0"/>
              <a:t>Johannes Gutenberg</a:t>
            </a:r>
            <a:endParaRPr lang="en-US" sz="6000" b="1" dirty="0"/>
          </a:p>
        </p:txBody>
      </p:sp>
      <p:sp>
        <p:nvSpPr>
          <p:cNvPr id="5" name="Content Placeholder 4"/>
          <p:cNvSpPr>
            <a:spLocks noGrp="1"/>
          </p:cNvSpPr>
          <p:nvPr>
            <p:ph sz="half" idx="1"/>
          </p:nvPr>
        </p:nvSpPr>
        <p:spPr/>
        <p:txBody>
          <a:bodyPr>
            <a:normAutofit fontScale="77500" lnSpcReduction="20000"/>
          </a:bodyPr>
          <a:lstStyle/>
          <a:p>
            <a:endParaRPr lang="en-US" dirty="0"/>
          </a:p>
        </p:txBody>
      </p:sp>
      <p:sp>
        <p:nvSpPr>
          <p:cNvPr id="6" name="Content Placeholder 5"/>
          <p:cNvSpPr>
            <a:spLocks noGrp="1"/>
          </p:cNvSpPr>
          <p:nvPr>
            <p:ph sz="half" idx="2"/>
          </p:nvPr>
        </p:nvSpPr>
        <p:spPr>
          <a:xfrm>
            <a:off x="4419600" y="1295402"/>
            <a:ext cx="4572000" cy="5333998"/>
          </a:xfrm>
        </p:spPr>
        <p:txBody>
          <a:bodyPr>
            <a:normAutofit fontScale="77500" lnSpcReduction="20000"/>
          </a:bodyPr>
          <a:lstStyle/>
          <a:p>
            <a:r>
              <a:rPr lang="en-US" altLang="en-US" dirty="0">
                <a:latin typeface="Arial" charset="0"/>
              </a:rPr>
              <a:t>The </a:t>
            </a:r>
            <a:r>
              <a:rPr lang="en-US" altLang="en-US" b="1" dirty="0">
                <a:latin typeface="Arial" charset="0"/>
              </a:rPr>
              <a:t>Gutenberg </a:t>
            </a:r>
            <a:r>
              <a:rPr lang="en-US" altLang="en-US" b="1" dirty="0" smtClean="0">
                <a:latin typeface="Arial" charset="0"/>
              </a:rPr>
              <a:t>Bible</a:t>
            </a:r>
            <a:r>
              <a:rPr lang="en-US" altLang="en-US" dirty="0" smtClean="0">
                <a:latin typeface="Arial" charset="0"/>
              </a:rPr>
              <a:t>: </a:t>
            </a:r>
            <a:r>
              <a:rPr lang="en-US" altLang="en-US" b="1" dirty="0" smtClean="0">
                <a:latin typeface="Arial" charset="0"/>
              </a:rPr>
              <a:t>first </a:t>
            </a:r>
            <a:r>
              <a:rPr lang="en-US" altLang="en-US" b="1" dirty="0">
                <a:latin typeface="Arial" charset="0"/>
              </a:rPr>
              <a:t>book </a:t>
            </a:r>
            <a:r>
              <a:rPr lang="en-US" altLang="en-US" dirty="0">
                <a:latin typeface="Arial" charset="0"/>
              </a:rPr>
              <a:t>known to have been created with movable metal type. </a:t>
            </a:r>
            <a:endParaRPr lang="en-US" altLang="en-US" dirty="0" smtClean="0">
              <a:latin typeface="Arial" charset="0"/>
            </a:endParaRPr>
          </a:p>
          <a:p>
            <a:r>
              <a:rPr lang="en-US" altLang="en-US" dirty="0">
                <a:latin typeface="Arial" charset="0"/>
              </a:rPr>
              <a:t>P</a:t>
            </a:r>
            <a:r>
              <a:rPr lang="en-US" altLang="en-US" dirty="0" smtClean="0">
                <a:latin typeface="Arial" charset="0"/>
              </a:rPr>
              <a:t>rinted </a:t>
            </a:r>
            <a:r>
              <a:rPr lang="en-US" altLang="en-US" dirty="0">
                <a:latin typeface="Arial" charset="0"/>
              </a:rPr>
              <a:t>by Johannes Gutenberg in Mainz, Germany, between </a:t>
            </a:r>
            <a:r>
              <a:rPr lang="en-US" altLang="en-US" b="1" dirty="0">
                <a:latin typeface="Arial" charset="0"/>
              </a:rPr>
              <a:t>1450 and </a:t>
            </a:r>
            <a:r>
              <a:rPr lang="en-US" altLang="en-US" b="1" dirty="0" smtClean="0">
                <a:latin typeface="Arial" charset="0"/>
              </a:rPr>
              <a:t>1455</a:t>
            </a:r>
          </a:p>
          <a:p>
            <a:r>
              <a:rPr lang="en-US" altLang="en-US" dirty="0">
                <a:latin typeface="Arial" charset="0"/>
              </a:rPr>
              <a:t>A</a:t>
            </a:r>
            <a:r>
              <a:rPr lang="en-US" altLang="en-US" dirty="0" smtClean="0">
                <a:latin typeface="Arial" charset="0"/>
              </a:rPr>
              <a:t>dvent </a:t>
            </a:r>
            <a:r>
              <a:rPr lang="en-US" altLang="en-US" dirty="0">
                <a:latin typeface="Arial" charset="0"/>
              </a:rPr>
              <a:t>of </a:t>
            </a:r>
            <a:r>
              <a:rPr lang="en-US" altLang="en-US" b="1" dirty="0">
                <a:latin typeface="Arial" charset="0"/>
              </a:rPr>
              <a:t>movable type </a:t>
            </a:r>
            <a:r>
              <a:rPr lang="en-US" altLang="en-US" dirty="0">
                <a:latin typeface="Arial" charset="0"/>
              </a:rPr>
              <a:t>increased the efficiency of printing and the number of books that could be produced. More books and a more literate population, in turn, enhanced the spread of ideas throughout Europe, fueling the 16th-century Protestant Reformation in Germany</a:t>
            </a:r>
            <a:r>
              <a:rPr lang="en-US" altLang="en-US" dirty="0" smtClean="0">
                <a:latin typeface="Arial" charset="0"/>
              </a:rPr>
              <a:t>.</a:t>
            </a:r>
            <a:endParaRPr lang="en-US" altLang="en-US" dirty="0">
              <a:latin typeface="Arial"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1295401"/>
            <a:ext cx="3760397" cy="4800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9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6000" b="1" dirty="0"/>
              <a:t>What was the Protestant Reformation</a:t>
            </a:r>
            <a:r>
              <a:rPr lang="en-US" sz="6000" b="1" dirty="0" smtClean="0"/>
              <a:t>?</a:t>
            </a:r>
            <a:endParaRPr lang="en-US" sz="6000" b="1" dirty="0"/>
          </a:p>
        </p:txBody>
      </p:sp>
      <p:sp>
        <p:nvSpPr>
          <p:cNvPr id="6" name="Content Placeholder 5"/>
          <p:cNvSpPr>
            <a:spLocks noGrp="1"/>
          </p:cNvSpPr>
          <p:nvPr>
            <p:ph idx="1"/>
          </p:nvPr>
        </p:nvSpPr>
        <p:spPr>
          <a:xfrm>
            <a:off x="457200" y="1905000"/>
            <a:ext cx="8229600" cy="4221163"/>
          </a:xfrm>
        </p:spPr>
        <p:txBody>
          <a:bodyPr/>
          <a:lstStyle/>
          <a:p>
            <a:r>
              <a:rPr lang="en-US" dirty="0"/>
              <a:t>Prior to the Reformation all Christians were Roman Catholic</a:t>
            </a:r>
          </a:p>
          <a:p>
            <a:r>
              <a:rPr lang="en-US" dirty="0"/>
              <a:t>The [REFORM]</a:t>
            </a:r>
            <a:r>
              <a:rPr lang="en-US" dirty="0" err="1"/>
              <a:t>ation</a:t>
            </a:r>
            <a:r>
              <a:rPr lang="en-US" dirty="0"/>
              <a:t> was an attempt to REFORM the Catholic Church</a:t>
            </a:r>
          </a:p>
          <a:p>
            <a:r>
              <a:rPr lang="en-US" dirty="0"/>
              <a:t>People like Martin Luther wanted to get rid of the corruption and restore the people’s faith in the </a:t>
            </a:r>
            <a:r>
              <a:rPr lang="en-US" dirty="0" smtClean="0"/>
              <a:t>church</a:t>
            </a:r>
            <a:endParaRPr lang="en-US" dirty="0"/>
          </a:p>
        </p:txBody>
      </p:sp>
    </p:spTree>
    <p:extLst>
      <p:ext uri="{BB962C8B-B14F-4D97-AF65-F5344CB8AC3E}">
        <p14:creationId xmlns:p14="http://schemas.microsoft.com/office/powerpoint/2010/main" val="318947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02123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3"/>
          <p:cNvSpPr>
            <a:spLocks noChangeArrowheads="1" noChangeShapeType="1" noTextEdit="1"/>
          </p:cNvSpPr>
          <p:nvPr/>
        </p:nvSpPr>
        <p:spPr bwMode="auto">
          <a:xfrm>
            <a:off x="381000" y="304800"/>
            <a:ext cx="8229600" cy="1166813"/>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What was the Protestant Reformation?</a:t>
            </a:r>
          </a:p>
        </p:txBody>
      </p:sp>
      <p:sp>
        <p:nvSpPr>
          <p:cNvPr id="6148" name="WordArt 4"/>
          <p:cNvSpPr>
            <a:spLocks noChangeArrowheads="1" noChangeShapeType="1" noTextEdit="1"/>
          </p:cNvSpPr>
          <p:nvPr/>
        </p:nvSpPr>
        <p:spPr bwMode="auto">
          <a:xfrm>
            <a:off x="1752600" y="1752600"/>
            <a:ext cx="5638800" cy="1447800"/>
          </a:xfrm>
          <a:prstGeom prst="rect">
            <a:avLst/>
          </a:prstGeom>
        </p:spPr>
        <p:txBody>
          <a:bodyPr wrap="none" fromWordArt="1">
            <a:prstTxWarp prst="textPlain">
              <a:avLst>
                <a:gd name="adj" fmla="val 50000"/>
              </a:avLst>
            </a:prstTxWarp>
          </a:bodyPr>
          <a:lstStyle/>
          <a:p>
            <a:pPr algn="ctr"/>
            <a:r>
              <a:rPr lang="en-US" sz="3600" kern="10" dirty="0">
                <a:ln w="25400">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CHRISTIANITY</a:t>
            </a:r>
          </a:p>
        </p:txBody>
      </p:sp>
      <p:sp>
        <p:nvSpPr>
          <p:cNvPr id="6149" name="Line 5"/>
          <p:cNvSpPr>
            <a:spLocks noChangeShapeType="1"/>
          </p:cNvSpPr>
          <p:nvPr/>
        </p:nvSpPr>
        <p:spPr bwMode="auto">
          <a:xfrm flipH="1">
            <a:off x="2971800" y="3200400"/>
            <a:ext cx="1447800" cy="1219200"/>
          </a:xfrm>
          <a:prstGeom prst="line">
            <a:avLst/>
          </a:prstGeom>
          <a:noFill/>
          <a:ln w="635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a:off x="4572000" y="3200400"/>
            <a:ext cx="1371600" cy="1219200"/>
          </a:xfrm>
          <a:prstGeom prst="line">
            <a:avLst/>
          </a:prstGeom>
          <a:noFill/>
          <a:ln w="635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51" name="WordArt 7"/>
          <p:cNvSpPr>
            <a:spLocks noChangeArrowheads="1" noChangeShapeType="1" noTextEdit="1"/>
          </p:cNvSpPr>
          <p:nvPr/>
        </p:nvSpPr>
        <p:spPr bwMode="auto">
          <a:xfrm>
            <a:off x="685800" y="4572000"/>
            <a:ext cx="2514600" cy="990600"/>
          </a:xfrm>
          <a:prstGeom prst="rect">
            <a:avLst/>
          </a:prstGeom>
        </p:spPr>
        <p:txBody>
          <a:bodyPr wrap="none" fromWordArt="1">
            <a:prstTxWarp prst="textPlain">
              <a:avLst>
                <a:gd name="adj" fmla="val 50000"/>
              </a:avLst>
            </a:prstTxWarp>
          </a:bodyPr>
          <a:lstStyle/>
          <a:p>
            <a:pPr algn="ctr"/>
            <a:r>
              <a:rPr lang="en-US" sz="3600" kern="10" dirty="0">
                <a:ln w="25400">
                  <a:solidFill>
                    <a:schemeClr val="tx1"/>
                  </a:solidFill>
                  <a:round/>
                  <a:headEnd/>
                  <a:tailEnd/>
                </a:ln>
                <a:gradFill rotWithShape="1">
                  <a:gsLst>
                    <a:gs pos="0">
                      <a:schemeClr val="accent2"/>
                    </a:gs>
                    <a:gs pos="100000">
                      <a:schemeClr val="hlink"/>
                    </a:gs>
                  </a:gsLst>
                  <a:path path="rect">
                    <a:fillToRect l="50000" t="50000" r="50000" b="50000"/>
                  </a:path>
                </a:gradFill>
                <a:effectLst>
                  <a:outerShdw dist="35921" dir="2700000" algn="ctr" rotWithShape="0">
                    <a:srgbClr val="C0C0C0"/>
                  </a:outerShdw>
                </a:effectLst>
                <a:latin typeface="Impact"/>
              </a:rPr>
              <a:t>CATHOLIC</a:t>
            </a:r>
          </a:p>
        </p:txBody>
      </p:sp>
      <p:sp>
        <p:nvSpPr>
          <p:cNvPr id="6152" name="WordArt 8"/>
          <p:cNvSpPr>
            <a:spLocks noChangeArrowheads="1" noChangeShapeType="1" noTextEdit="1"/>
          </p:cNvSpPr>
          <p:nvPr/>
        </p:nvSpPr>
        <p:spPr bwMode="auto">
          <a:xfrm>
            <a:off x="5410200" y="4495800"/>
            <a:ext cx="3124200" cy="990600"/>
          </a:xfrm>
          <a:prstGeom prst="rect">
            <a:avLst/>
          </a:prstGeom>
        </p:spPr>
        <p:txBody>
          <a:bodyPr wrap="none" fromWordArt="1">
            <a:prstTxWarp prst="textPlain">
              <a:avLst>
                <a:gd name="adj" fmla="val 50000"/>
              </a:avLst>
            </a:prstTxWarp>
          </a:bodyPr>
          <a:lstStyle/>
          <a:p>
            <a:pPr algn="ctr"/>
            <a:r>
              <a:rPr lang="en-US" sz="3600" kern="10">
                <a:ln w="25400">
                  <a:solidFill>
                    <a:schemeClr val="tx1"/>
                  </a:solidFill>
                  <a:round/>
                  <a:headEnd/>
                  <a:tailEnd/>
                </a:ln>
                <a:gradFill rotWithShape="1">
                  <a:gsLst>
                    <a:gs pos="0">
                      <a:srgbClr val="FF0000"/>
                    </a:gs>
                    <a:gs pos="100000">
                      <a:srgbClr val="FF7C80"/>
                    </a:gs>
                  </a:gsLst>
                  <a:path path="rect">
                    <a:fillToRect l="50000" t="50000" r="50000" b="50000"/>
                  </a:path>
                </a:gradFill>
                <a:effectLst>
                  <a:outerShdw dist="35921" dir="2700000" algn="ctr" rotWithShape="0">
                    <a:srgbClr val="C0C0C0"/>
                  </a:outerShdw>
                </a:effectLst>
                <a:latin typeface="Impact"/>
              </a:rPr>
              <a:t>PROTESTANT</a:t>
            </a:r>
          </a:p>
        </p:txBody>
      </p:sp>
      <p:pic>
        <p:nvPicPr>
          <p:cNvPr id="6153" name="Picture 9" descr="j02030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913313"/>
            <a:ext cx="17780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j02030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5006975"/>
            <a:ext cx="210661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822943"/>
      </p:ext>
    </p:extLst>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fltVal val="0"/>
                                          </p:val>
                                        </p:tav>
                                        <p:tav tm="100000">
                                          <p:val>
                                            <p:strVal val="#ppt_h"/>
                                          </p:val>
                                        </p:tav>
                                      </p:tavLst>
                                    </p:anim>
                                    <p:anim calcmode="lin" valueType="num">
                                      <p:cBhvr>
                                        <p:cTn id="9" dur="1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 calcmode="lin" valueType="num">
                                      <p:cBhvr>
                                        <p:cTn id="15" dur="500" fill="hold"/>
                                        <p:tgtEl>
                                          <p:spTgt spid="6149"/>
                                        </p:tgtEl>
                                        <p:attrNameLst>
                                          <p:attrName>ppt_x</p:attrName>
                                        </p:attrNameLst>
                                      </p:cBhvr>
                                      <p:tavLst>
                                        <p:tav tm="0">
                                          <p:val>
                                            <p:strVal val="#ppt_x"/>
                                          </p:val>
                                        </p:tav>
                                        <p:tav tm="100000">
                                          <p:val>
                                            <p:strVal val="#ppt_x"/>
                                          </p:val>
                                        </p:tav>
                                      </p:tavLst>
                                    </p:anim>
                                    <p:anim calcmode="lin" valueType="num">
                                      <p:cBhvr>
                                        <p:cTn id="16" dur="500" fill="hold"/>
                                        <p:tgtEl>
                                          <p:spTgt spid="6149"/>
                                        </p:tgtEl>
                                        <p:attrNameLst>
                                          <p:attrName>ppt_y</p:attrName>
                                        </p:attrNameLst>
                                      </p:cBhvr>
                                      <p:tavLst>
                                        <p:tav tm="0">
                                          <p:val>
                                            <p:strVal val="#ppt_y-#ppt_h/2"/>
                                          </p:val>
                                        </p:tav>
                                        <p:tav tm="100000">
                                          <p:val>
                                            <p:strVal val="#ppt_y"/>
                                          </p:val>
                                        </p:tav>
                                      </p:tavLst>
                                    </p:anim>
                                    <p:anim calcmode="lin" valueType="num">
                                      <p:cBhvr>
                                        <p:cTn id="17" dur="500" fill="hold"/>
                                        <p:tgtEl>
                                          <p:spTgt spid="6149"/>
                                        </p:tgtEl>
                                        <p:attrNameLst>
                                          <p:attrName>ppt_w</p:attrName>
                                        </p:attrNameLst>
                                      </p:cBhvr>
                                      <p:tavLst>
                                        <p:tav tm="0">
                                          <p:val>
                                            <p:strVal val="#ppt_w"/>
                                          </p:val>
                                        </p:tav>
                                        <p:tav tm="100000">
                                          <p:val>
                                            <p:strVal val="#ppt_w"/>
                                          </p:val>
                                        </p:tav>
                                      </p:tavLst>
                                    </p:anim>
                                    <p:anim calcmode="lin" valueType="num">
                                      <p:cBhvr>
                                        <p:cTn id="18" dur="500" fill="hold"/>
                                        <p:tgtEl>
                                          <p:spTgt spid="61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laser.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6151"/>
                                        </p:tgtEl>
                                        <p:attrNameLst>
                                          <p:attrName>style.visibility</p:attrName>
                                        </p:attrNameLst>
                                      </p:cBhvr>
                                      <p:to>
                                        <p:strVal val="visible"/>
                                      </p:to>
                                    </p:set>
                                    <p:anim calcmode="lin" valueType="num">
                                      <p:cBhvr additive="base">
                                        <p:cTn id="23" dur="500" fill="hold"/>
                                        <p:tgtEl>
                                          <p:spTgt spid="6151"/>
                                        </p:tgtEl>
                                        <p:attrNameLst>
                                          <p:attrName>ppt_x</p:attrName>
                                        </p:attrNameLst>
                                      </p:cBhvr>
                                      <p:tavLst>
                                        <p:tav tm="0">
                                          <p:val>
                                            <p:strVal val="1+#ppt_w/2"/>
                                          </p:val>
                                        </p:tav>
                                        <p:tav tm="100000">
                                          <p:val>
                                            <p:strVal val="#ppt_x"/>
                                          </p:val>
                                        </p:tav>
                                      </p:tavLst>
                                    </p:anim>
                                    <p:anim calcmode="lin" valueType="num">
                                      <p:cBhvr additive="base">
                                        <p:cTn id="24" dur="500" fill="hold"/>
                                        <p:tgtEl>
                                          <p:spTgt spid="61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nodeType="clickEffect">
                                  <p:stCondLst>
                                    <p:cond delay="0"/>
                                  </p:stCondLst>
                                  <p:childTnLst>
                                    <p:set>
                                      <p:cBhvr>
                                        <p:cTn id="28" dur="1" fill="hold">
                                          <p:stCondLst>
                                            <p:cond delay="0"/>
                                          </p:stCondLst>
                                        </p:cTn>
                                        <p:tgtEl>
                                          <p:spTgt spid="6153"/>
                                        </p:tgtEl>
                                        <p:attrNameLst>
                                          <p:attrName>style.visibility</p:attrName>
                                        </p:attrNameLst>
                                      </p:cBhvr>
                                      <p:to>
                                        <p:strVal val="visible"/>
                                      </p:to>
                                    </p:set>
                                    <p:anim calcmode="lin" valueType="num">
                                      <p:cBhvr additive="base">
                                        <p:cTn id="29" dur="500" fill="hold"/>
                                        <p:tgtEl>
                                          <p:spTgt spid="6153"/>
                                        </p:tgtEl>
                                        <p:attrNameLst>
                                          <p:attrName>ppt_x</p:attrName>
                                        </p:attrNameLst>
                                      </p:cBhvr>
                                      <p:tavLst>
                                        <p:tav tm="0">
                                          <p:val>
                                            <p:strVal val="1+#ppt_w/2"/>
                                          </p:val>
                                        </p:tav>
                                        <p:tav tm="100000">
                                          <p:val>
                                            <p:strVal val="#ppt_x"/>
                                          </p:val>
                                        </p:tav>
                                      </p:tavLst>
                                    </p:anim>
                                    <p:anim calcmode="lin" valueType="num">
                                      <p:cBhvr additive="base">
                                        <p:cTn id="30" dur="500" fill="hold"/>
                                        <p:tgtEl>
                                          <p:spTgt spid="61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6150"/>
                                        </p:tgtEl>
                                        <p:attrNameLst>
                                          <p:attrName>style.visibility</p:attrName>
                                        </p:attrNameLst>
                                      </p:cBhvr>
                                      <p:to>
                                        <p:strVal val="visible"/>
                                      </p:to>
                                    </p:set>
                                    <p:anim calcmode="lin" valueType="num">
                                      <p:cBhvr>
                                        <p:cTn id="35" dur="500" fill="hold"/>
                                        <p:tgtEl>
                                          <p:spTgt spid="6150"/>
                                        </p:tgtEl>
                                        <p:attrNameLst>
                                          <p:attrName>ppt_x</p:attrName>
                                        </p:attrNameLst>
                                      </p:cBhvr>
                                      <p:tavLst>
                                        <p:tav tm="0">
                                          <p:val>
                                            <p:strVal val="#ppt_x"/>
                                          </p:val>
                                        </p:tav>
                                        <p:tav tm="100000">
                                          <p:val>
                                            <p:strVal val="#ppt_x"/>
                                          </p:val>
                                        </p:tav>
                                      </p:tavLst>
                                    </p:anim>
                                    <p:anim calcmode="lin" valueType="num">
                                      <p:cBhvr>
                                        <p:cTn id="36" dur="500" fill="hold"/>
                                        <p:tgtEl>
                                          <p:spTgt spid="6150"/>
                                        </p:tgtEl>
                                        <p:attrNameLst>
                                          <p:attrName>ppt_y</p:attrName>
                                        </p:attrNameLst>
                                      </p:cBhvr>
                                      <p:tavLst>
                                        <p:tav tm="0">
                                          <p:val>
                                            <p:strVal val="#ppt_y-#ppt_h/2"/>
                                          </p:val>
                                        </p:tav>
                                        <p:tav tm="100000">
                                          <p:val>
                                            <p:strVal val="#ppt_y"/>
                                          </p:val>
                                        </p:tav>
                                      </p:tavLst>
                                    </p:anim>
                                    <p:anim calcmode="lin" valueType="num">
                                      <p:cBhvr>
                                        <p:cTn id="37" dur="500" fill="hold"/>
                                        <p:tgtEl>
                                          <p:spTgt spid="6150"/>
                                        </p:tgtEl>
                                        <p:attrNameLst>
                                          <p:attrName>ppt_w</p:attrName>
                                        </p:attrNameLst>
                                      </p:cBhvr>
                                      <p:tavLst>
                                        <p:tav tm="0">
                                          <p:val>
                                            <p:strVal val="#ppt_w"/>
                                          </p:val>
                                        </p:tav>
                                        <p:tav tm="100000">
                                          <p:val>
                                            <p:strVal val="#ppt_w"/>
                                          </p:val>
                                        </p:tav>
                                      </p:tavLst>
                                    </p:anim>
                                    <p:anim calcmode="lin" valueType="num">
                                      <p:cBhvr>
                                        <p:cTn id="38" dur="500" fill="hold"/>
                                        <p:tgtEl>
                                          <p:spTgt spid="615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3" name="laser.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6152"/>
                                        </p:tgtEl>
                                        <p:attrNameLst>
                                          <p:attrName>style.visibility</p:attrName>
                                        </p:attrNameLst>
                                      </p:cBhvr>
                                      <p:to>
                                        <p:strVal val="visible"/>
                                      </p:to>
                                    </p:set>
                                    <p:anim calcmode="lin" valueType="num">
                                      <p:cBhvr additive="base">
                                        <p:cTn id="43" dur="500" fill="hold"/>
                                        <p:tgtEl>
                                          <p:spTgt spid="6152"/>
                                        </p:tgtEl>
                                        <p:attrNameLst>
                                          <p:attrName>ppt_x</p:attrName>
                                        </p:attrNameLst>
                                      </p:cBhvr>
                                      <p:tavLst>
                                        <p:tav tm="0">
                                          <p:val>
                                            <p:strVal val="0-#ppt_w/2"/>
                                          </p:val>
                                        </p:tav>
                                        <p:tav tm="100000">
                                          <p:val>
                                            <p:strVal val="#ppt_x"/>
                                          </p:val>
                                        </p:tav>
                                      </p:tavLst>
                                    </p:anim>
                                    <p:anim calcmode="lin" valueType="num">
                                      <p:cBhvr additive="base">
                                        <p:cTn id="44" dur="500" fill="hold"/>
                                        <p:tgtEl>
                                          <p:spTgt spid="61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nodeType="clickEffect">
                                  <p:stCondLst>
                                    <p:cond delay="0"/>
                                  </p:stCondLst>
                                  <p:childTnLst>
                                    <p:set>
                                      <p:cBhvr>
                                        <p:cTn id="48" dur="1" fill="hold">
                                          <p:stCondLst>
                                            <p:cond delay="0"/>
                                          </p:stCondLst>
                                        </p:cTn>
                                        <p:tgtEl>
                                          <p:spTgt spid="6154"/>
                                        </p:tgtEl>
                                        <p:attrNameLst>
                                          <p:attrName>style.visibility</p:attrName>
                                        </p:attrNameLst>
                                      </p:cBhvr>
                                      <p:to>
                                        <p:strVal val="visible"/>
                                      </p:to>
                                    </p:set>
                                    <p:anim calcmode="lin" valueType="num">
                                      <p:cBhvr additive="base">
                                        <p:cTn id="49" dur="500" fill="hold"/>
                                        <p:tgtEl>
                                          <p:spTgt spid="6154"/>
                                        </p:tgtEl>
                                        <p:attrNameLst>
                                          <p:attrName>ppt_x</p:attrName>
                                        </p:attrNameLst>
                                      </p:cBhvr>
                                      <p:tavLst>
                                        <p:tav tm="0">
                                          <p:val>
                                            <p:strVal val="0-#ppt_w/2"/>
                                          </p:val>
                                        </p:tav>
                                        <p:tav tm="100000">
                                          <p:val>
                                            <p:strVal val="#ppt_x"/>
                                          </p:val>
                                        </p:tav>
                                      </p:tavLst>
                                    </p:anim>
                                    <p:anim calcmode="lin" valueType="num">
                                      <p:cBhvr additive="base">
                                        <p:cTn id="50" dur="500" fill="hold"/>
                                        <p:tgtEl>
                                          <p:spTgt spid="61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1" grpId="0" animBg="1"/>
      <p:bldP spid="61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1096</Words>
  <Application>Microsoft Office PowerPoint</Application>
  <PresentationFormat>On-screen Show (4:3)</PresentationFormat>
  <Paragraphs>119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Reformation</vt:lpstr>
      <vt:lpstr>Early Causes/Discontent</vt:lpstr>
      <vt:lpstr>Northern Humanists</vt:lpstr>
      <vt:lpstr>Early Problems for the Church</vt:lpstr>
      <vt:lpstr>Selling Indulgences</vt:lpstr>
      <vt:lpstr>Jon Wycliffe</vt:lpstr>
      <vt:lpstr>Johannes Gutenberg</vt:lpstr>
      <vt:lpstr>What was the Protestant Reformation?</vt:lpstr>
      <vt:lpstr>PowerPoint Presentation</vt:lpstr>
      <vt:lpstr>Calls for Reform</vt:lpstr>
      <vt:lpstr>The Reformers</vt:lpstr>
      <vt:lpstr>Martin Luther</vt:lpstr>
      <vt:lpstr>Martin Luther</vt:lpstr>
      <vt:lpstr>Martin Luther</vt:lpstr>
      <vt:lpstr>Ninety-Five Theses</vt:lpstr>
      <vt:lpstr>Luther’s Ideas</vt:lpstr>
      <vt:lpstr>Reaction to 95 Theses</vt:lpstr>
      <vt:lpstr>Lutheranism</vt:lpstr>
      <vt:lpstr>Lutheranism</vt:lpstr>
      <vt:lpstr>John Calvin</vt:lpstr>
      <vt:lpstr>Calvin’s Ideas</vt:lpstr>
      <vt:lpstr>Calvinism</vt:lpstr>
      <vt:lpstr>Henry VIII</vt:lpstr>
      <vt:lpstr>Henry VIII</vt:lpstr>
      <vt:lpstr>PowerPoint Presentation</vt:lpstr>
    </vt:vector>
  </TitlesOfParts>
  <Company>JCPS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Reformation</dc:title>
  <dc:creator>gilmore</dc:creator>
  <cp:lastModifiedBy>gilmore</cp:lastModifiedBy>
  <cp:revision>21</cp:revision>
  <cp:lastPrinted>2013-10-14T14:29:12Z</cp:lastPrinted>
  <dcterms:created xsi:type="dcterms:W3CDTF">2012-09-27T12:25:17Z</dcterms:created>
  <dcterms:modified xsi:type="dcterms:W3CDTF">2014-10-14T10:59:00Z</dcterms:modified>
</cp:coreProperties>
</file>