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2"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FC6AB-918E-47BB-AD92-D8BB8B0F97AA}" type="datetimeFigureOut">
              <a:rPr lang="en-US" smtClean="0"/>
              <a:t>9/22/2014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7B4224-D798-4AB6-B9F0-C115D12C27DE}" type="slidenum">
              <a:rPr lang="en-US" smtClean="0"/>
              <a:t>‹#›</a:t>
            </a:fld>
            <a:endParaRPr lang="en-US"/>
          </a:p>
        </p:txBody>
      </p:sp>
    </p:spTree>
    <p:extLst>
      <p:ext uri="{BB962C8B-B14F-4D97-AF65-F5344CB8AC3E}">
        <p14:creationId xmlns:p14="http://schemas.microsoft.com/office/powerpoint/2010/main" val="375826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en-US"/>
              <a:t>S</a:t>
            </a:r>
            <a:fld id="{30DA95E5-BFD5-4A7E-9408-FC9604AD0194}" type="slidenum">
              <a:rPr lang="en-US" altLang="en-US"/>
              <a:pPr/>
              <a:t>1</a:t>
            </a:fld>
            <a:endParaRPr lang="en-US" altLang="en-US"/>
          </a:p>
        </p:txBody>
      </p:sp>
      <p:sp>
        <p:nvSpPr>
          <p:cNvPr id="355330" name="Rectangle 2"/>
          <p:cNvSpPr>
            <a:spLocks noRot="1" noChangeArrowheads="1" noTextEdit="1"/>
          </p:cNvSpPr>
          <p:nvPr>
            <p:ph type="sldImg"/>
          </p:nvPr>
        </p:nvSpPr>
        <p:spPr>
          <a:ln/>
        </p:spPr>
      </p:sp>
      <p:sp>
        <p:nvSpPr>
          <p:cNvPr id="355331" name="Rectangle 3"/>
          <p:cNvSpPr>
            <a:spLocks noGrp="1" noChangeArrowheads="1"/>
          </p:cNvSpPr>
          <p:nvPr>
            <p:ph type="body" idx="1"/>
          </p:nvPr>
        </p:nvSpPr>
        <p:spPr/>
        <p:txBody>
          <a:bodyPr/>
          <a:lstStyle/>
          <a:p>
            <a:r>
              <a:rPr lang="en-US" altLang="en-US"/>
              <a:t>During the late Middle Ages and early Renaissance, the bubonic plague—commonly referred to as the “Black Death”—ravaged the population of Europe. It was transmitted to humans by fleas that had bitten infected rats. The disease</a:t>
            </a:r>
            <a:r>
              <a:rPr lang="en-US" altLang="en-US">
                <a:solidFill>
                  <a:srgbClr val="000000"/>
                </a:solidFill>
              </a:rPr>
              <a:t> caused very painful swollen lymph nodes called buboes. The name “Black Death” came from the dried blood which would often form under the skin and cause black spots.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7B4224-D798-4AB6-B9F0-C115D12C27DE}" type="slidenum">
              <a:rPr lang="en-US" smtClean="0"/>
              <a:t>2</a:t>
            </a:fld>
            <a:endParaRPr lang="en-US"/>
          </a:p>
        </p:txBody>
      </p:sp>
    </p:spTree>
    <p:extLst>
      <p:ext uri="{BB962C8B-B14F-4D97-AF65-F5344CB8AC3E}">
        <p14:creationId xmlns:p14="http://schemas.microsoft.com/office/powerpoint/2010/main" val="3544628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en-US"/>
              <a:t>S</a:t>
            </a:r>
            <a:fld id="{01A1C6F8-393E-4DFC-85AC-FBEF37AED589}" type="slidenum">
              <a:rPr lang="en-US" altLang="en-US"/>
              <a:pPr/>
              <a:t>3</a:t>
            </a:fld>
            <a:endParaRPr lang="en-US" altLang="en-US"/>
          </a:p>
        </p:txBody>
      </p:sp>
      <p:sp>
        <p:nvSpPr>
          <p:cNvPr id="360450" name="Rectangle 2"/>
          <p:cNvSpPr>
            <a:spLocks noRot="1" noChangeArrowheads="1" noTextEdit="1"/>
          </p:cNvSpPr>
          <p:nvPr>
            <p:ph type="sldImg"/>
          </p:nvPr>
        </p:nvSpPr>
        <p:spPr>
          <a:ln/>
        </p:spPr>
      </p:sp>
      <p:sp>
        <p:nvSpPr>
          <p:cNvPr id="360451" name="Rectangle 3"/>
          <p:cNvSpPr>
            <a:spLocks noGrp="1" noChangeArrowheads="1"/>
          </p:cNvSpPr>
          <p:nvPr>
            <p:ph type="body" idx="1"/>
          </p:nvPr>
        </p:nvSpPr>
        <p:spPr/>
        <p:txBody>
          <a:bodyPr/>
          <a:lstStyle/>
          <a:p>
            <a:r>
              <a:rPr lang="en-US" altLang="en-US"/>
              <a:t>The plague started in China and killed millions of people in mainland Asia. Due to its highly communicable nature, it spread very quickly. It first reached Europe in Sicily in 1347, when a merchant ship returning from China landed carrying rats with infected fleas. Trade and travel helped spread the plague to mainland Europe. By 1348, it had ravaged southern Europe. By 1350, it had hit central Europe and the British Isles. The plague spread for several reasons, including the outbreak of war (the Hundred Years’ War was fought while the plague affected Europe) and the fact that many infected people often brought the disease to new locations by trying to escape the horrors of the disease.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en-US"/>
              <a:t>S</a:t>
            </a:r>
            <a:fld id="{00C16EF2-4383-4A8B-AEAF-971005C87D0D}" type="slidenum">
              <a:rPr lang="en-US" altLang="en-US"/>
              <a:pPr/>
              <a:t>4</a:t>
            </a:fld>
            <a:endParaRPr lang="en-US" altLang="en-US"/>
          </a:p>
        </p:txBody>
      </p:sp>
      <p:sp>
        <p:nvSpPr>
          <p:cNvPr id="365570" name="Rectangle 2"/>
          <p:cNvSpPr>
            <a:spLocks noRot="1" noChangeArrowheads="1" noTextEdit="1"/>
          </p:cNvSpPr>
          <p:nvPr>
            <p:ph type="sldImg"/>
          </p:nvPr>
        </p:nvSpPr>
        <p:spPr>
          <a:ln/>
        </p:spPr>
      </p:sp>
      <p:sp>
        <p:nvSpPr>
          <p:cNvPr id="365571" name="Rectangle 3"/>
          <p:cNvSpPr>
            <a:spLocks noGrp="1" noChangeArrowheads="1"/>
          </p:cNvSpPr>
          <p:nvPr>
            <p:ph type="body" idx="1"/>
          </p:nvPr>
        </p:nvSpPr>
        <p:spPr/>
        <p:txBody>
          <a:bodyPr/>
          <a:lstStyle/>
          <a:p>
            <a:pPr>
              <a:lnSpc>
                <a:spcPct val="90000"/>
              </a:lnSpc>
            </a:pPr>
            <a:r>
              <a:rPr lang="en-US" altLang="en-US"/>
              <a:t>At the time, the field of medicine did not understand what caused the Black Death</a:t>
            </a:r>
            <a:r>
              <a:rPr lang="en-US" altLang="en-US">
                <a:cs typeface="Times New Roman" pitchFamily="18" charset="0"/>
              </a:rPr>
              <a:t>—or how to cure it.</a:t>
            </a:r>
            <a:r>
              <a:rPr lang="en-US" altLang="en-US"/>
              <a:t> Doctors wore strange costumes and used folk cures to deal with the disease. Among the more absurd remedies:</a:t>
            </a:r>
          </a:p>
          <a:p>
            <a:pPr>
              <a:lnSpc>
                <a:spcPct val="90000"/>
              </a:lnSpc>
              <a:buFontTx/>
              <a:buChar char="•"/>
            </a:pPr>
            <a:r>
              <a:rPr lang="en-US" altLang="en-US"/>
              <a:t>Bathing in human urine</a:t>
            </a:r>
          </a:p>
          <a:p>
            <a:pPr>
              <a:lnSpc>
                <a:spcPct val="90000"/>
              </a:lnSpc>
              <a:buFontTx/>
              <a:buChar char="•"/>
            </a:pPr>
            <a:r>
              <a:rPr lang="en-US" altLang="en-US"/>
              <a:t>Wearing excrement</a:t>
            </a:r>
          </a:p>
          <a:p>
            <a:pPr>
              <a:lnSpc>
                <a:spcPct val="90000"/>
              </a:lnSpc>
              <a:buFontTx/>
              <a:buChar char="•"/>
            </a:pPr>
            <a:r>
              <a:rPr lang="en-US" altLang="en-US"/>
              <a:t>Placing dead animals in homes </a:t>
            </a:r>
          </a:p>
          <a:p>
            <a:pPr>
              <a:lnSpc>
                <a:spcPct val="90000"/>
              </a:lnSpc>
              <a:buFontTx/>
              <a:buChar char="•"/>
            </a:pPr>
            <a:r>
              <a:rPr lang="en-US" altLang="en-US"/>
              <a:t>Wearing leeches</a:t>
            </a:r>
          </a:p>
          <a:p>
            <a:pPr>
              <a:lnSpc>
                <a:spcPct val="90000"/>
              </a:lnSpc>
              <a:buFontTx/>
              <a:buChar char="•"/>
            </a:pPr>
            <a:r>
              <a:rPr lang="en-US" altLang="en-US"/>
              <a:t>Drinking molten gold and powdered emeralds </a:t>
            </a:r>
          </a:p>
          <a:p>
            <a:pPr>
              <a:lnSpc>
                <a:spcPct val="90000"/>
              </a:lnSpc>
              <a:buFontTx/>
              <a:buChar char="•"/>
            </a:pPr>
            <a:r>
              <a:rPr lang="en-US" altLang="en-US"/>
              <a:t>Burning incense to get rid of the smell of the dead</a:t>
            </a:r>
          </a:p>
          <a:p>
            <a:pPr>
              <a:lnSpc>
                <a:spcPct val="90000"/>
              </a:lnSpc>
            </a:pPr>
            <a:r>
              <a:rPr lang="en-US" altLang="en-US"/>
              <a:t>Not surprisingly, these “cures” did little to address the real problems of the plague and many even made the disease worse.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en-US"/>
              <a:t>S</a:t>
            </a:r>
            <a:fld id="{8D735511-4254-4D33-9F97-D484E30E8854}" type="slidenum">
              <a:rPr lang="en-US" altLang="en-US"/>
              <a:pPr/>
              <a:t>5</a:t>
            </a:fld>
            <a:endParaRPr lang="en-US" altLang="en-US"/>
          </a:p>
        </p:txBody>
      </p:sp>
      <p:sp>
        <p:nvSpPr>
          <p:cNvPr id="368642" name="Rectangle 2"/>
          <p:cNvSpPr>
            <a:spLocks noRot="1" noChangeArrowheads="1" noTextEdit="1"/>
          </p:cNvSpPr>
          <p:nvPr>
            <p:ph type="sldImg"/>
          </p:nvPr>
        </p:nvSpPr>
        <p:spPr>
          <a:ln/>
        </p:spPr>
      </p:sp>
      <p:sp>
        <p:nvSpPr>
          <p:cNvPr id="368643" name="Rectangle 3"/>
          <p:cNvSpPr>
            <a:spLocks noGrp="1" noChangeArrowheads="1"/>
          </p:cNvSpPr>
          <p:nvPr>
            <p:ph type="body" idx="1"/>
          </p:nvPr>
        </p:nvSpPr>
        <p:spPr/>
        <p:txBody>
          <a:bodyPr/>
          <a:lstStyle/>
          <a:p>
            <a:r>
              <a:rPr lang="en-US" altLang="en-US"/>
              <a:t>The most obvious effect of the plague was the number of people it killed—an estimated 25 to 30 million Europeans, or roughly one-third of the population. The plague also shook many people’s faith in religion. Though many religious leaders blamed the plague on sin, piety and prayer offered no protection against the disease and members of the clergy were as likely to become afflicted as anyone else. In the face of all this, the numbers of those willing to devote their life to the church dramatically declined.</a:t>
            </a:r>
          </a:p>
          <a:p>
            <a:endParaRPr lang="en-US" altLang="en-US"/>
          </a:p>
          <a:p>
            <a:r>
              <a:rPr lang="en-US" altLang="en-US"/>
              <a:t>The population decrease caused by the plague led to an economic downturn; both the number of available laborers and consumers declined sharply. Merchants and tradespeople had fewer people to whom they could sell their wares. Products therefore accumulated, and the merchants and those who dealt with them</a:t>
            </a:r>
            <a:r>
              <a:rPr lang="en-US" altLang="en-US">
                <a:cs typeface="Times New Roman" pitchFamily="18" charset="0"/>
              </a:rPr>
              <a:t>—</a:t>
            </a:r>
            <a:r>
              <a:rPr lang="en-US" altLang="en-US"/>
              <a:t>bankers, suppliers, and shippers</a:t>
            </a:r>
            <a:r>
              <a:rPr lang="en-US" altLang="en-US">
                <a:cs typeface="Times New Roman" pitchFamily="18" charset="0"/>
              </a:rPr>
              <a:t>—</a:t>
            </a:r>
            <a:r>
              <a:rPr lang="en-US" altLang="en-US"/>
              <a:t>all lost revenue. In addition, peasants often left their land in an attempt to escape the disease. </a:t>
            </a:r>
          </a:p>
          <a:p>
            <a:endParaRPr lang="en-US" altLang="en-US"/>
          </a:p>
          <a:p>
            <a:r>
              <a:rPr lang="en-US" altLang="en-US"/>
              <a:t>The plague also influenced many of the artists of the time; works from this period often had very dark themes and tones.  </a:t>
            </a:r>
          </a:p>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6D95B8-4BC8-49BE-8DE7-E4010CA3AD79}"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3390238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D95B8-4BC8-49BE-8DE7-E4010CA3AD79}"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1186960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D95B8-4BC8-49BE-8DE7-E4010CA3AD79}"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3300995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E3739D7-BAB8-463A-B3D9-824D0FE6E099}" type="slidenum">
              <a:rPr lang="en-US" altLang="en-US"/>
              <a:pPr/>
              <a:t>‹#›</a:t>
            </a:fld>
            <a:endParaRPr lang="en-US" altLang="en-US"/>
          </a:p>
        </p:txBody>
      </p:sp>
    </p:spTree>
    <p:extLst>
      <p:ext uri="{BB962C8B-B14F-4D97-AF65-F5344CB8AC3E}">
        <p14:creationId xmlns:p14="http://schemas.microsoft.com/office/powerpoint/2010/main" val="13280975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D95B8-4BC8-49BE-8DE7-E4010CA3AD79}"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72931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6D95B8-4BC8-49BE-8DE7-E4010CA3AD79}"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236214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6D95B8-4BC8-49BE-8DE7-E4010CA3AD79}"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78850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6D95B8-4BC8-49BE-8DE7-E4010CA3AD79}"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272041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6D95B8-4BC8-49BE-8DE7-E4010CA3AD79}"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396873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D95B8-4BC8-49BE-8DE7-E4010CA3AD79}"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340699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6D95B8-4BC8-49BE-8DE7-E4010CA3AD79}"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227570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6D95B8-4BC8-49BE-8DE7-E4010CA3AD79}"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319352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D95B8-4BC8-49BE-8DE7-E4010CA3AD79}" type="datetimeFigureOut">
              <a:rPr lang="en-US" smtClean="0"/>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E3588-0AB4-4A51-A2BC-3EE97C14B62B}" type="slidenum">
              <a:rPr lang="en-US" smtClean="0"/>
              <a:t>‹#›</a:t>
            </a:fld>
            <a:endParaRPr lang="en-US"/>
          </a:p>
        </p:txBody>
      </p:sp>
    </p:spTree>
    <p:extLst>
      <p:ext uri="{BB962C8B-B14F-4D97-AF65-F5344CB8AC3E}">
        <p14:creationId xmlns:p14="http://schemas.microsoft.com/office/powerpoint/2010/main" val="950354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a:xfrm>
            <a:off x="457200" y="381000"/>
            <a:ext cx="8229600" cy="1143000"/>
          </a:xfrm>
        </p:spPr>
        <p:txBody>
          <a:bodyPr>
            <a:normAutofit fontScale="90000"/>
          </a:bodyPr>
          <a:lstStyle/>
          <a:p>
            <a:r>
              <a:rPr lang="en-US" altLang="en-US" sz="9600" b="1" dirty="0" smtClean="0">
                <a:latin typeface="Chiller" panose="04020404031007020602" pitchFamily="82" charset="0"/>
              </a:rPr>
              <a:t>Black Death </a:t>
            </a:r>
            <a:r>
              <a:rPr lang="en-US" altLang="en-US" dirty="0" smtClean="0"/>
              <a:t>- The </a:t>
            </a:r>
            <a:r>
              <a:rPr lang="en-US" altLang="en-US" dirty="0"/>
              <a:t>Plague</a:t>
            </a:r>
          </a:p>
        </p:txBody>
      </p:sp>
      <p:pic>
        <p:nvPicPr>
          <p:cNvPr id="352260" name="Picture 4" descr="wcF2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581150"/>
            <a:ext cx="670560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852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19800" cy="1295400"/>
          </a:xfrm>
        </p:spPr>
        <p:txBody>
          <a:bodyPr rtlCol="0">
            <a:normAutofit fontScale="90000"/>
          </a:bodyPr>
          <a:lstStyle/>
          <a:p>
            <a:pPr fontAlgn="auto">
              <a:spcAft>
                <a:spcPts val="0"/>
              </a:spcAft>
              <a:defRPr/>
            </a:pPr>
            <a:r>
              <a:rPr lang="en-US" dirty="0" smtClean="0">
                <a:latin typeface="Copperplate Gothic Bold" pitchFamily="34" charset="0"/>
              </a:rPr>
              <a:t>Plague/Black Death: </a:t>
            </a:r>
          </a:p>
        </p:txBody>
      </p:sp>
      <p:sp>
        <p:nvSpPr>
          <p:cNvPr id="3" name="Content Placeholder 2"/>
          <p:cNvSpPr>
            <a:spLocks noGrp="1"/>
          </p:cNvSpPr>
          <p:nvPr>
            <p:ph sz="half" idx="1"/>
          </p:nvPr>
        </p:nvSpPr>
        <p:spPr>
          <a:xfrm>
            <a:off x="0" y="1371600"/>
            <a:ext cx="4953000" cy="5486400"/>
          </a:xfrm>
        </p:spPr>
        <p:txBody>
          <a:bodyPr>
            <a:normAutofit/>
          </a:bodyPr>
          <a:lstStyle/>
          <a:p>
            <a:pPr>
              <a:lnSpc>
                <a:spcPct val="90000"/>
              </a:lnSpc>
            </a:pPr>
            <a:r>
              <a:rPr lang="en-US" altLang="en-US" sz="2400" smtClean="0"/>
              <a:t>1/3 </a:t>
            </a:r>
            <a:r>
              <a:rPr lang="en-US" altLang="en-US" sz="2400" dirty="0" smtClean="0"/>
              <a:t>of population wiped out</a:t>
            </a:r>
          </a:p>
          <a:p>
            <a:pPr>
              <a:lnSpc>
                <a:spcPct val="90000"/>
              </a:lnSpc>
            </a:pPr>
            <a:r>
              <a:rPr lang="en-US" altLang="en-US" sz="2400" dirty="0" smtClean="0"/>
              <a:t>Defining event(s) of the Middle Ages</a:t>
            </a:r>
          </a:p>
          <a:p>
            <a:pPr>
              <a:lnSpc>
                <a:spcPct val="90000"/>
              </a:lnSpc>
            </a:pPr>
            <a:r>
              <a:rPr lang="en-US" altLang="en-US" sz="2400" dirty="0" smtClean="0"/>
              <a:t>Spread by fleas which lived on rats</a:t>
            </a:r>
          </a:p>
          <a:p>
            <a:pPr>
              <a:lnSpc>
                <a:spcPct val="90000"/>
              </a:lnSpc>
            </a:pPr>
            <a:r>
              <a:rPr lang="en-US" altLang="en-US" sz="2400" dirty="0" smtClean="0"/>
              <a:t>A lack of cleanliness added to their vulnerability: crowded with poor sanitation; ate stale or diseased meat; primitive medicine (people were often advised to not bathe b/c open skin pores might let in the disease).</a:t>
            </a:r>
          </a:p>
          <a:p>
            <a:pPr>
              <a:lnSpc>
                <a:spcPct val="90000"/>
              </a:lnSpc>
            </a:pPr>
            <a:r>
              <a:rPr lang="en-US" altLang="en-US" sz="2400" dirty="0" smtClean="0"/>
              <a:t>Highly contagious disease nodules would burst around the area of the flea bite.</a:t>
            </a:r>
          </a:p>
          <a:p>
            <a:pPr>
              <a:lnSpc>
                <a:spcPct val="90000"/>
              </a:lnSpc>
            </a:pPr>
            <a:endParaRPr lang="en-US" altLang="en-US" sz="2400" dirty="0" smtClean="0"/>
          </a:p>
          <a:p>
            <a:pPr>
              <a:lnSpc>
                <a:spcPct val="90000"/>
              </a:lnSpc>
            </a:pPr>
            <a:endParaRPr lang="en-US" altLang="en-US" sz="2400" dirty="0" smtClean="0"/>
          </a:p>
        </p:txBody>
      </p:sp>
      <p:pic>
        <p:nvPicPr>
          <p:cNvPr id="18436" name="Picture 4" descr="http://wpcontent.answers.com/wikipedia/commons/thumb/f/f3/Plague_victims_blessed_by_priest.jpg/180px-Plague_victims_blessed_by_pri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0725" y="0"/>
            <a:ext cx="334327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Box 7"/>
          <p:cNvSpPr txBox="1">
            <a:spLocks noChangeArrowheads="1"/>
          </p:cNvSpPr>
          <p:nvPr/>
        </p:nvSpPr>
        <p:spPr bwMode="auto">
          <a:xfrm>
            <a:off x="4953000" y="4191000"/>
            <a:ext cx="4114800" cy="2298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a:t>In 1347, Italian merchant ships returned from the Black Sea, one of the links along the trade route between Europe and China. Many of the sailors were already dying of the plague, and within days the disease had spread from the port cities to the surrounding countryside. The disease spread as far as England within a year.</a:t>
            </a:r>
          </a:p>
        </p:txBody>
      </p:sp>
    </p:spTree>
    <p:extLst>
      <p:ext uri="{BB962C8B-B14F-4D97-AF65-F5344CB8AC3E}">
        <p14:creationId xmlns:p14="http://schemas.microsoft.com/office/powerpoint/2010/main" val="1240315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a:off x="457200" y="609600"/>
            <a:ext cx="8229600" cy="808038"/>
          </a:xfrm>
        </p:spPr>
        <p:txBody>
          <a:bodyPr>
            <a:noAutofit/>
          </a:bodyPr>
          <a:lstStyle/>
          <a:p>
            <a:r>
              <a:rPr lang="en-US" altLang="en-US" sz="5400" b="1" dirty="0"/>
              <a:t>Spread of the Plague</a:t>
            </a:r>
          </a:p>
        </p:txBody>
      </p:sp>
      <p:sp>
        <p:nvSpPr>
          <p:cNvPr id="357379" name="Rectangle 3"/>
          <p:cNvSpPr>
            <a:spLocks noGrp="1" noChangeArrowheads="1"/>
          </p:cNvSpPr>
          <p:nvPr>
            <p:ph type="body" sz="half" idx="1"/>
          </p:nvPr>
        </p:nvSpPr>
        <p:spPr>
          <a:xfrm>
            <a:off x="457200" y="1600200"/>
            <a:ext cx="2667000" cy="4419600"/>
          </a:xfrm>
        </p:spPr>
        <p:txBody>
          <a:bodyPr>
            <a:normAutofit fontScale="77500" lnSpcReduction="20000"/>
          </a:bodyPr>
          <a:lstStyle/>
          <a:p>
            <a:r>
              <a:rPr lang="en-US" altLang="en-US" dirty="0"/>
              <a:t>Started in China</a:t>
            </a:r>
          </a:p>
          <a:p>
            <a:r>
              <a:rPr lang="en-US" altLang="en-US" dirty="0"/>
              <a:t>Reached Europe in 1347 via a merchant ship on the island of Sicily</a:t>
            </a:r>
          </a:p>
          <a:p>
            <a:r>
              <a:rPr lang="en-US" altLang="en-US" dirty="0"/>
              <a:t>1347</a:t>
            </a:r>
            <a:r>
              <a:rPr lang="en-US" altLang="en-US" dirty="0">
                <a:cs typeface="Times New Roman" pitchFamily="18" charset="0"/>
              </a:rPr>
              <a:t>–</a:t>
            </a:r>
            <a:r>
              <a:rPr lang="en-US" altLang="en-US" dirty="0"/>
              <a:t>48: southern Europe</a:t>
            </a:r>
          </a:p>
          <a:p>
            <a:r>
              <a:rPr lang="en-US" altLang="en-US" dirty="0"/>
              <a:t>1349</a:t>
            </a:r>
            <a:r>
              <a:rPr lang="en-US" altLang="en-US" dirty="0">
                <a:cs typeface="Times New Roman" pitchFamily="18" charset="0"/>
              </a:rPr>
              <a:t>–</a:t>
            </a:r>
            <a:r>
              <a:rPr lang="en-US" altLang="en-US" dirty="0"/>
              <a:t>50: central Europe and the British Isles</a:t>
            </a:r>
          </a:p>
        </p:txBody>
      </p:sp>
      <p:pic>
        <p:nvPicPr>
          <p:cNvPr id="357385" name="Picture 9" descr="Z:\Publishing\powerpoint\World history\ZP932\Pictures for PP\plague ma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1524000"/>
            <a:ext cx="5018088"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0467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7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7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73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573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457200" y="685800"/>
            <a:ext cx="8229600" cy="1219200"/>
          </a:xfrm>
        </p:spPr>
        <p:txBody>
          <a:bodyPr>
            <a:normAutofit fontScale="90000"/>
          </a:bodyPr>
          <a:lstStyle/>
          <a:p>
            <a:r>
              <a:rPr lang="en-US" altLang="en-US" dirty="0"/>
              <a:t>Popular Medical “Cures”</a:t>
            </a:r>
            <a:br>
              <a:rPr lang="en-US" altLang="en-US" dirty="0"/>
            </a:br>
            <a:r>
              <a:rPr lang="en-US" altLang="en-US" dirty="0"/>
              <a:t>for the Plague</a:t>
            </a:r>
          </a:p>
        </p:txBody>
      </p:sp>
      <p:sp>
        <p:nvSpPr>
          <p:cNvPr id="361476" name="Rectangle 4"/>
          <p:cNvSpPr>
            <a:spLocks noGrp="1" noChangeArrowheads="1"/>
          </p:cNvSpPr>
          <p:nvPr>
            <p:ph type="body" sz="half" idx="1"/>
          </p:nvPr>
        </p:nvSpPr>
        <p:spPr>
          <a:xfrm>
            <a:off x="5562600" y="2209800"/>
            <a:ext cx="3581400" cy="4419600"/>
          </a:xfrm>
        </p:spPr>
        <p:txBody>
          <a:bodyPr>
            <a:normAutofit fontScale="77500" lnSpcReduction="20000"/>
          </a:bodyPr>
          <a:lstStyle/>
          <a:p>
            <a:pPr>
              <a:lnSpc>
                <a:spcPct val="90000"/>
              </a:lnSpc>
            </a:pPr>
            <a:r>
              <a:rPr lang="en-US" altLang="en-US" dirty="0"/>
              <a:t>Doctors wore strange costumes</a:t>
            </a:r>
          </a:p>
          <a:p>
            <a:pPr>
              <a:lnSpc>
                <a:spcPct val="90000"/>
              </a:lnSpc>
            </a:pPr>
            <a:r>
              <a:rPr lang="en-US" altLang="en-US" dirty="0"/>
              <a:t>Bathing in human urine</a:t>
            </a:r>
          </a:p>
          <a:p>
            <a:pPr>
              <a:lnSpc>
                <a:spcPct val="90000"/>
              </a:lnSpc>
            </a:pPr>
            <a:r>
              <a:rPr lang="en-US" altLang="en-US" dirty="0"/>
              <a:t>Wearing excrement</a:t>
            </a:r>
          </a:p>
          <a:p>
            <a:pPr>
              <a:lnSpc>
                <a:spcPct val="90000"/>
              </a:lnSpc>
            </a:pPr>
            <a:r>
              <a:rPr lang="en-US" altLang="en-US" dirty="0"/>
              <a:t>Placing dead animals in homes </a:t>
            </a:r>
          </a:p>
          <a:p>
            <a:pPr>
              <a:lnSpc>
                <a:spcPct val="90000"/>
              </a:lnSpc>
            </a:pPr>
            <a:r>
              <a:rPr lang="en-US" altLang="en-US" dirty="0"/>
              <a:t>Wearing leeches</a:t>
            </a:r>
          </a:p>
          <a:p>
            <a:pPr>
              <a:lnSpc>
                <a:spcPct val="90000"/>
              </a:lnSpc>
            </a:pPr>
            <a:r>
              <a:rPr lang="en-US" altLang="en-US" dirty="0"/>
              <a:t>Drinking molten gold and powdered emeralds </a:t>
            </a:r>
          </a:p>
          <a:p>
            <a:pPr>
              <a:lnSpc>
                <a:spcPct val="90000"/>
              </a:lnSpc>
            </a:pPr>
            <a:r>
              <a:rPr lang="en-US" altLang="en-US" dirty="0"/>
              <a:t>Burning incense to get rid of the smell of the dead</a:t>
            </a:r>
          </a:p>
        </p:txBody>
      </p:sp>
      <p:sp>
        <p:nvSpPr>
          <p:cNvPr id="361479" name="Text Box 7"/>
          <p:cNvSpPr txBox="1">
            <a:spLocks noChangeArrowheads="1"/>
          </p:cNvSpPr>
          <p:nvPr/>
        </p:nvSpPr>
        <p:spPr bwMode="auto">
          <a:xfrm>
            <a:off x="0" y="5438775"/>
            <a:ext cx="1676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en-US" sz="1800"/>
              <a:t>A costume worn by doctors to ward off the Plague</a:t>
            </a:r>
          </a:p>
        </p:txBody>
      </p:sp>
      <p:pic>
        <p:nvPicPr>
          <p:cNvPr id="361482" name="Picture 10" descr="S:\Publishing\powerpoint\World history\ZP932\Pictures for PP\Doktorschnabel.jpg"/>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76400" y="2057400"/>
            <a:ext cx="3752850"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079062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14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14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147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147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147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147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6147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xfrm>
            <a:off x="457200" y="533400"/>
            <a:ext cx="8229600" cy="1143000"/>
          </a:xfrm>
        </p:spPr>
        <p:txBody>
          <a:bodyPr/>
          <a:lstStyle/>
          <a:p>
            <a:r>
              <a:rPr lang="en-US" altLang="en-US" dirty="0"/>
              <a:t>Effects of the Plague</a:t>
            </a:r>
          </a:p>
        </p:txBody>
      </p:sp>
      <p:sp>
        <p:nvSpPr>
          <p:cNvPr id="366595" name="Rectangle 3"/>
          <p:cNvSpPr>
            <a:spLocks noGrp="1" noChangeArrowheads="1"/>
          </p:cNvSpPr>
          <p:nvPr>
            <p:ph type="body" sz="half" idx="1"/>
          </p:nvPr>
        </p:nvSpPr>
        <p:spPr>
          <a:xfrm>
            <a:off x="304800" y="2133600"/>
            <a:ext cx="2590800" cy="3733800"/>
          </a:xfrm>
        </p:spPr>
        <p:txBody>
          <a:bodyPr>
            <a:normAutofit fontScale="92500" lnSpcReduction="20000"/>
          </a:bodyPr>
          <a:lstStyle/>
          <a:p>
            <a:r>
              <a:rPr lang="en-US" altLang="en-US" dirty="0"/>
              <a:t>Killed </a:t>
            </a:r>
            <a:r>
              <a:rPr lang="en-US" altLang="en-US" dirty="0" smtClean="0"/>
              <a:t>25</a:t>
            </a:r>
            <a:r>
              <a:rPr lang="en-US" altLang="en-US" dirty="0" smtClean="0">
                <a:cs typeface="Times New Roman" pitchFamily="18" charset="0"/>
              </a:rPr>
              <a:t>–</a:t>
            </a:r>
            <a:r>
              <a:rPr lang="en-US" altLang="en-US" dirty="0" smtClean="0"/>
              <a:t>35 </a:t>
            </a:r>
            <a:r>
              <a:rPr lang="en-US" altLang="en-US" dirty="0"/>
              <a:t>million Europeans</a:t>
            </a:r>
          </a:p>
          <a:p>
            <a:r>
              <a:rPr lang="en-US" altLang="en-US" dirty="0" smtClean="0"/>
              <a:t>Undermined faith </a:t>
            </a:r>
            <a:r>
              <a:rPr lang="en-US" altLang="en-US" dirty="0"/>
              <a:t>in  religion</a:t>
            </a:r>
          </a:p>
          <a:p>
            <a:r>
              <a:rPr lang="en-US" altLang="en-US" dirty="0"/>
              <a:t>Economy</a:t>
            </a:r>
          </a:p>
          <a:p>
            <a:r>
              <a:rPr lang="en-US" altLang="en-US" dirty="0"/>
              <a:t>Culture influenced</a:t>
            </a:r>
          </a:p>
        </p:txBody>
      </p:sp>
      <p:pic>
        <p:nvPicPr>
          <p:cNvPr id="366600" name="Picture 8" descr="Z:\Publishing\powerpoint\World history\ZP932\Pictures for PP\Bubonicplagu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9564" y="2066925"/>
            <a:ext cx="6019800" cy="410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8010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6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65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65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65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5"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739</Words>
  <Application>Microsoft Office PowerPoint</Application>
  <PresentationFormat>On-screen Show (4:3)</PresentationFormat>
  <Paragraphs>47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Black Death - The Plague</vt:lpstr>
      <vt:lpstr>Plague/Black Death: </vt:lpstr>
      <vt:lpstr>Spread of the Plague</vt:lpstr>
      <vt:lpstr>Popular Medical “Cures” for the Plague</vt:lpstr>
      <vt:lpstr>Effects of the Plague</vt:lpstr>
    </vt:vector>
  </TitlesOfParts>
  <Company>JCPS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Plague</dc:title>
  <dc:creator>gilmore</dc:creator>
  <cp:lastModifiedBy>gilmore</cp:lastModifiedBy>
  <cp:revision>2</cp:revision>
  <cp:lastPrinted>2014-09-22T11:22:17Z</cp:lastPrinted>
  <dcterms:created xsi:type="dcterms:W3CDTF">2014-09-22T11:19:34Z</dcterms:created>
  <dcterms:modified xsi:type="dcterms:W3CDTF">2014-09-22T11:24:39Z</dcterms:modified>
</cp:coreProperties>
</file>