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62" r:id="rId3"/>
    <p:sldId id="258" r:id="rId4"/>
    <p:sldId id="263"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FC6AB-918E-47BB-AD92-D8BB8B0F97AA}" type="datetimeFigureOut">
              <a:rPr lang="en-US" smtClean="0"/>
              <a:t>3/7/2016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B4224-D798-4AB6-B9F0-C115D12C27DE}" type="slidenum">
              <a:rPr lang="en-US" smtClean="0"/>
              <a:t>‹#›</a:t>
            </a:fld>
            <a:endParaRPr lang="en-US"/>
          </a:p>
        </p:txBody>
      </p:sp>
    </p:spTree>
    <p:extLst>
      <p:ext uri="{BB962C8B-B14F-4D97-AF65-F5344CB8AC3E}">
        <p14:creationId xmlns:p14="http://schemas.microsoft.com/office/powerpoint/2010/main" val="375826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30DA95E5-BFD5-4A7E-9408-FC9604AD0194}" type="slidenum">
              <a:rPr lang="en-US" altLang="en-US"/>
              <a:pPr/>
              <a:t>1</a:t>
            </a:fld>
            <a:endParaRPr lang="en-US" altLang="en-US"/>
          </a:p>
        </p:txBody>
      </p:sp>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p:txBody>
          <a:bodyPr/>
          <a:lstStyle/>
          <a:p>
            <a:r>
              <a:rPr lang="en-US" altLang="en-US"/>
              <a:t>During the late Middle Ages and early Renaissance, the bubonic plague—commonly referred to as the “Black Death”—ravaged the population of Europe. It was transmitted to humans by fleas that had bitten infected rats. The disease</a:t>
            </a:r>
            <a:r>
              <a:rPr lang="en-US" altLang="en-US">
                <a:solidFill>
                  <a:srgbClr val="000000"/>
                </a:solidFill>
              </a:rPr>
              <a:t> caused very painful swollen lymph nodes called buboes. The name “Black Death” came from the dried blood which would often form under the skin and cause black spots.</a:t>
            </a:r>
          </a:p>
        </p:txBody>
      </p:sp>
    </p:spTree>
    <p:extLst>
      <p:ext uri="{BB962C8B-B14F-4D97-AF65-F5344CB8AC3E}">
        <p14:creationId xmlns:p14="http://schemas.microsoft.com/office/powerpoint/2010/main" val="314018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7B4224-D798-4AB6-B9F0-C115D12C27DE}" type="slidenum">
              <a:rPr lang="en-US" smtClean="0"/>
              <a:t>2</a:t>
            </a:fld>
            <a:endParaRPr lang="en-US"/>
          </a:p>
        </p:txBody>
      </p:sp>
    </p:spTree>
    <p:extLst>
      <p:ext uri="{BB962C8B-B14F-4D97-AF65-F5344CB8AC3E}">
        <p14:creationId xmlns:p14="http://schemas.microsoft.com/office/powerpoint/2010/main" val="354462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01A1C6F8-393E-4DFC-85AC-FBEF37AED589}" type="slidenum">
              <a:rPr lang="en-US" altLang="en-US"/>
              <a:pPr/>
              <a:t>3</a:t>
            </a:fld>
            <a:endParaRPr lang="en-US" altLang="en-US"/>
          </a:p>
        </p:txBody>
      </p:sp>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r>
              <a:rPr lang="en-US" altLang="en-US" dirty="0"/>
              <a:t>The plague started in China and killed millions of people in mainland Asia. Due to its highly communicable nature, it spread very quickly. It first reached Europe in Sicily in 1347, when a merchant ship returning from China landed carrying rats with infected fleas. Trade and travel helped spread the plague to mainland Europe. By 1348, it had ravaged southern Europe. By 1350, it had hit central Europe and the British Isles. The plague spread for several reasons, including the outbreak of war (the Hundred Years’ War was fought while the plague affected Europe) and the fact that many infected people often brought the disease to new locations by trying to escape the horrors of the disease.</a:t>
            </a:r>
          </a:p>
        </p:txBody>
      </p:sp>
    </p:spTree>
    <p:extLst>
      <p:ext uri="{BB962C8B-B14F-4D97-AF65-F5344CB8AC3E}">
        <p14:creationId xmlns:p14="http://schemas.microsoft.com/office/powerpoint/2010/main" val="119487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00C16EF2-4383-4A8B-AEAF-971005C87D0D}" type="slidenum">
              <a:rPr lang="en-US" altLang="en-US"/>
              <a:pPr/>
              <a:t>5</a:t>
            </a:fld>
            <a:endParaRPr lang="en-US" altLang="en-US"/>
          </a:p>
        </p:txBody>
      </p:sp>
      <p:sp>
        <p:nvSpPr>
          <p:cNvPr id="365570" name="Rectangle 2"/>
          <p:cNvSpPr>
            <a:spLocks noGrp="1" noRot="1" noChangeAspect="1" noChangeArrowheads="1" noTextEdit="1"/>
          </p:cNvSpPr>
          <p:nvPr>
            <p:ph type="sldImg"/>
          </p:nvPr>
        </p:nvSpPr>
        <p:spPr>
          <a:ln/>
        </p:spPr>
      </p:sp>
      <p:sp>
        <p:nvSpPr>
          <p:cNvPr id="365571" name="Rectangle 3"/>
          <p:cNvSpPr>
            <a:spLocks noGrp="1" noChangeArrowheads="1"/>
          </p:cNvSpPr>
          <p:nvPr>
            <p:ph type="body" idx="1"/>
          </p:nvPr>
        </p:nvSpPr>
        <p:spPr/>
        <p:txBody>
          <a:bodyPr/>
          <a:lstStyle/>
          <a:p>
            <a:pPr>
              <a:lnSpc>
                <a:spcPct val="90000"/>
              </a:lnSpc>
            </a:pPr>
            <a:r>
              <a:rPr lang="en-US" altLang="en-US"/>
              <a:t>At the time, the field of medicine did not understand what caused the Black Death</a:t>
            </a:r>
            <a:r>
              <a:rPr lang="en-US" altLang="en-US">
                <a:cs typeface="Times New Roman" pitchFamily="18" charset="0"/>
              </a:rPr>
              <a:t>—or how to cure it.</a:t>
            </a:r>
            <a:r>
              <a:rPr lang="en-US" altLang="en-US"/>
              <a:t> Doctors wore strange costumes and used folk cures to deal with the disease. Among the more absurd remedies:</a:t>
            </a:r>
          </a:p>
          <a:p>
            <a:pPr>
              <a:lnSpc>
                <a:spcPct val="90000"/>
              </a:lnSpc>
              <a:buFontTx/>
              <a:buChar char="•"/>
            </a:pPr>
            <a:r>
              <a:rPr lang="en-US" altLang="en-US"/>
              <a:t>Bathing in human urine</a:t>
            </a:r>
          </a:p>
          <a:p>
            <a:pPr>
              <a:lnSpc>
                <a:spcPct val="90000"/>
              </a:lnSpc>
              <a:buFontTx/>
              <a:buChar char="•"/>
            </a:pPr>
            <a:r>
              <a:rPr lang="en-US" altLang="en-US"/>
              <a:t>Wearing excrement</a:t>
            </a:r>
          </a:p>
          <a:p>
            <a:pPr>
              <a:lnSpc>
                <a:spcPct val="90000"/>
              </a:lnSpc>
              <a:buFontTx/>
              <a:buChar char="•"/>
            </a:pPr>
            <a:r>
              <a:rPr lang="en-US" altLang="en-US"/>
              <a:t>Placing dead animals in homes </a:t>
            </a:r>
          </a:p>
          <a:p>
            <a:pPr>
              <a:lnSpc>
                <a:spcPct val="90000"/>
              </a:lnSpc>
              <a:buFontTx/>
              <a:buChar char="•"/>
            </a:pPr>
            <a:r>
              <a:rPr lang="en-US" altLang="en-US"/>
              <a:t>Wearing leeches</a:t>
            </a:r>
          </a:p>
          <a:p>
            <a:pPr>
              <a:lnSpc>
                <a:spcPct val="90000"/>
              </a:lnSpc>
              <a:buFontTx/>
              <a:buChar char="•"/>
            </a:pPr>
            <a:r>
              <a:rPr lang="en-US" altLang="en-US"/>
              <a:t>Drinking molten gold and powdered emeralds </a:t>
            </a:r>
          </a:p>
          <a:p>
            <a:pPr>
              <a:lnSpc>
                <a:spcPct val="90000"/>
              </a:lnSpc>
              <a:buFontTx/>
              <a:buChar char="•"/>
            </a:pPr>
            <a:r>
              <a:rPr lang="en-US" altLang="en-US"/>
              <a:t>Burning incense to get rid of the smell of the dead</a:t>
            </a:r>
          </a:p>
          <a:p>
            <a:pPr>
              <a:lnSpc>
                <a:spcPct val="90000"/>
              </a:lnSpc>
            </a:pPr>
            <a:r>
              <a:rPr lang="en-US" altLang="en-US"/>
              <a:t>Not surprisingly, these “cures” did little to address the real problems of the plague and many even made the disease worse.</a:t>
            </a:r>
          </a:p>
        </p:txBody>
      </p:sp>
    </p:spTree>
    <p:extLst>
      <p:ext uri="{BB962C8B-B14F-4D97-AF65-F5344CB8AC3E}">
        <p14:creationId xmlns:p14="http://schemas.microsoft.com/office/powerpoint/2010/main" val="3557645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en-US"/>
              <a:t>S</a:t>
            </a:r>
            <a:fld id="{8D735511-4254-4D33-9F97-D484E30E8854}" type="slidenum">
              <a:rPr lang="en-US" altLang="en-US"/>
              <a:pPr/>
              <a:t>6</a:t>
            </a:fld>
            <a:endParaRPr lang="en-US" altLang="en-US"/>
          </a:p>
        </p:txBody>
      </p:sp>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r>
              <a:rPr lang="en-US" altLang="en-US"/>
              <a:t>The most obvious effect of the plague was the number of people it killed—an estimated 25 to 30 million Europeans, or roughly one-third of the population. The plague also shook many people’s faith in religion. Though many religious leaders blamed the plague on sin, piety and prayer offered no protection against the disease and members of the clergy were as likely to become afflicted as anyone else. In the face of all this, the numbers of those willing to devote their life to the church dramatically declined.</a:t>
            </a:r>
          </a:p>
          <a:p>
            <a:endParaRPr lang="en-US" altLang="en-US"/>
          </a:p>
          <a:p>
            <a:r>
              <a:rPr lang="en-US" altLang="en-US"/>
              <a:t>The population decrease caused by the plague led to an economic downturn; both the number of available laborers and consumers declined sharply. Merchants and tradespeople had fewer people to whom they could sell their wares. Products therefore accumulated, and the merchants and those who dealt with them</a:t>
            </a:r>
            <a:r>
              <a:rPr lang="en-US" altLang="en-US">
                <a:cs typeface="Times New Roman" pitchFamily="18" charset="0"/>
              </a:rPr>
              <a:t>—</a:t>
            </a:r>
            <a:r>
              <a:rPr lang="en-US" altLang="en-US"/>
              <a:t>bankers, suppliers, and shippers</a:t>
            </a:r>
            <a:r>
              <a:rPr lang="en-US" altLang="en-US">
                <a:cs typeface="Times New Roman" pitchFamily="18" charset="0"/>
              </a:rPr>
              <a:t>—</a:t>
            </a:r>
            <a:r>
              <a:rPr lang="en-US" altLang="en-US"/>
              <a:t>all lost revenue. In addition, peasants often left their land in an attempt to escape the disease. </a:t>
            </a:r>
          </a:p>
          <a:p>
            <a:endParaRPr lang="en-US" altLang="en-US"/>
          </a:p>
          <a:p>
            <a:r>
              <a:rPr lang="en-US" altLang="en-US"/>
              <a:t>The plague also influenced many of the artists of the time; works from this period often had very dark themes and tones.  </a:t>
            </a:r>
          </a:p>
          <a:p>
            <a:endParaRPr lang="en-US" altLang="en-US"/>
          </a:p>
        </p:txBody>
      </p:sp>
    </p:spTree>
    <p:extLst>
      <p:ext uri="{BB962C8B-B14F-4D97-AF65-F5344CB8AC3E}">
        <p14:creationId xmlns:p14="http://schemas.microsoft.com/office/powerpoint/2010/main" val="297293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39023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118696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30099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4E3739D7-BAB8-463A-B3D9-824D0FE6E099}" type="slidenum">
              <a:rPr lang="en-US" altLang="en-US"/>
              <a:pPr/>
              <a:t>‹#›</a:t>
            </a:fld>
            <a:endParaRPr lang="en-US" altLang="en-US"/>
          </a:p>
        </p:txBody>
      </p:sp>
    </p:spTree>
    <p:extLst>
      <p:ext uri="{BB962C8B-B14F-4D97-AF65-F5344CB8AC3E}">
        <p14:creationId xmlns:p14="http://schemas.microsoft.com/office/powerpoint/2010/main" val="13280975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D95B8-4BC8-49BE-8DE7-E4010CA3AD79}"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72931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6D95B8-4BC8-49BE-8DE7-E4010CA3AD79}" type="datetimeFigureOut">
              <a:rPr lang="en-US" smtClean="0"/>
              <a:t>3/7/2016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36214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6D95B8-4BC8-49BE-8DE7-E4010CA3AD79}"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78850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6D95B8-4BC8-49BE-8DE7-E4010CA3AD79}" type="datetimeFigureOut">
              <a:rPr lang="en-US" smtClean="0"/>
              <a:t>3/7/2016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72041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6D95B8-4BC8-49BE-8DE7-E4010CA3AD79}" type="datetimeFigureOut">
              <a:rPr lang="en-US" smtClean="0"/>
              <a:t>3/7/2016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96873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D95B8-4BC8-49BE-8DE7-E4010CA3AD79}" type="datetimeFigureOut">
              <a:rPr lang="en-US" smtClean="0"/>
              <a:t>3/7/2016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40699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95B8-4BC8-49BE-8DE7-E4010CA3AD79}"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227570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D95B8-4BC8-49BE-8DE7-E4010CA3AD79}" type="datetimeFigureOut">
              <a:rPr lang="en-US" smtClean="0"/>
              <a:t>3/7/2016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E3588-0AB4-4A51-A2BC-3EE97C14B62B}" type="slidenum">
              <a:rPr lang="en-US" smtClean="0"/>
              <a:t>‹#›</a:t>
            </a:fld>
            <a:endParaRPr lang="en-US"/>
          </a:p>
        </p:txBody>
      </p:sp>
    </p:spTree>
    <p:extLst>
      <p:ext uri="{BB962C8B-B14F-4D97-AF65-F5344CB8AC3E}">
        <p14:creationId xmlns:p14="http://schemas.microsoft.com/office/powerpoint/2010/main" val="319352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6D95B8-4BC8-49BE-8DE7-E4010CA3AD79}" type="datetimeFigureOut">
              <a:rPr lang="en-US" smtClean="0"/>
              <a:t>3/7/2016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E3588-0AB4-4A51-A2BC-3EE97C14B62B}" type="slidenum">
              <a:rPr lang="en-US" smtClean="0"/>
              <a:t>‹#›</a:t>
            </a:fld>
            <a:endParaRPr lang="en-US"/>
          </a:p>
        </p:txBody>
      </p:sp>
    </p:spTree>
    <p:extLst>
      <p:ext uri="{BB962C8B-B14F-4D97-AF65-F5344CB8AC3E}">
        <p14:creationId xmlns:p14="http://schemas.microsoft.com/office/powerpoint/2010/main" val="950354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a:xfrm>
            <a:off x="457200" y="381000"/>
            <a:ext cx="8229600" cy="1143000"/>
          </a:xfrm>
        </p:spPr>
        <p:txBody>
          <a:bodyPr>
            <a:normAutofit fontScale="90000"/>
          </a:bodyPr>
          <a:lstStyle/>
          <a:p>
            <a:r>
              <a:rPr lang="en-US" altLang="en-US" sz="9600" b="1" dirty="0" smtClean="0">
                <a:latin typeface="Chiller" panose="04020404031007020602" pitchFamily="82" charset="0"/>
              </a:rPr>
              <a:t>Black Death </a:t>
            </a:r>
            <a:r>
              <a:rPr lang="en-US" altLang="en-US" dirty="0" smtClean="0"/>
              <a:t>- The </a:t>
            </a:r>
            <a:r>
              <a:rPr lang="en-US" altLang="en-US" dirty="0"/>
              <a:t>Plague</a:t>
            </a:r>
          </a:p>
        </p:txBody>
      </p:sp>
      <p:pic>
        <p:nvPicPr>
          <p:cNvPr id="352260" name="Picture 4" descr="wcF2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581150"/>
            <a:ext cx="67056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85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5000" b="1" dirty="0" smtClean="0">
                <a:latin typeface="Copperplate Gothic Bold" pitchFamily="34" charset="0"/>
              </a:rPr>
              <a:t>Plague/Black Death: </a:t>
            </a:r>
          </a:p>
        </p:txBody>
      </p:sp>
      <p:sp>
        <p:nvSpPr>
          <p:cNvPr id="3" name="Content Placeholder 2"/>
          <p:cNvSpPr>
            <a:spLocks noGrp="1"/>
          </p:cNvSpPr>
          <p:nvPr>
            <p:ph idx="1"/>
          </p:nvPr>
        </p:nvSpPr>
        <p:spPr>
          <a:xfrm>
            <a:off x="457200" y="1600200"/>
            <a:ext cx="8382000" cy="5105400"/>
          </a:xfrm>
        </p:spPr>
        <p:txBody>
          <a:bodyPr>
            <a:normAutofit/>
          </a:bodyPr>
          <a:lstStyle/>
          <a:p>
            <a:pPr>
              <a:lnSpc>
                <a:spcPct val="90000"/>
              </a:lnSpc>
            </a:pPr>
            <a:r>
              <a:rPr lang="en-US" altLang="en-US" sz="2400" dirty="0" smtClean="0"/>
              <a:t>At least 1/3</a:t>
            </a:r>
            <a:r>
              <a:rPr lang="en-US" altLang="en-US" sz="2400" baseline="30000" dirty="0" smtClean="0"/>
              <a:t>rd</a:t>
            </a:r>
            <a:r>
              <a:rPr lang="en-US" altLang="en-US" sz="2400" dirty="0" smtClean="0"/>
              <a:t>  </a:t>
            </a:r>
            <a:r>
              <a:rPr lang="en-US" altLang="en-US" sz="2400" dirty="0" smtClean="0"/>
              <a:t>population </a:t>
            </a:r>
            <a:r>
              <a:rPr lang="en-US" altLang="en-US" sz="2400" dirty="0" smtClean="0"/>
              <a:t>wiped </a:t>
            </a:r>
            <a:r>
              <a:rPr lang="en-US" altLang="en-US" sz="2400" dirty="0" smtClean="0"/>
              <a:t>out, add in death from war (Hundred Years’ War) and famine number increases to ½ to 2/3</a:t>
            </a:r>
            <a:r>
              <a:rPr lang="en-US" altLang="en-US" sz="2400" baseline="30000" dirty="0" smtClean="0"/>
              <a:t>rd</a:t>
            </a:r>
            <a:r>
              <a:rPr lang="en-US" altLang="en-US" sz="2400" dirty="0" smtClean="0"/>
              <a:t>, 25-35 million EUROPEANS!!</a:t>
            </a:r>
            <a:endParaRPr lang="en-US" altLang="en-US" sz="2400" dirty="0" smtClean="0"/>
          </a:p>
          <a:p>
            <a:pPr>
              <a:lnSpc>
                <a:spcPct val="90000"/>
              </a:lnSpc>
            </a:pPr>
            <a:r>
              <a:rPr lang="en-US" altLang="en-US" sz="2400" dirty="0" smtClean="0"/>
              <a:t>Defining event(s) of the Middle Ages</a:t>
            </a:r>
          </a:p>
          <a:p>
            <a:pPr>
              <a:lnSpc>
                <a:spcPct val="90000"/>
              </a:lnSpc>
            </a:pPr>
            <a:r>
              <a:rPr lang="en-US" altLang="en-US" sz="2400" dirty="0" smtClean="0"/>
              <a:t>Infection spread </a:t>
            </a:r>
            <a:r>
              <a:rPr lang="en-US" altLang="en-US" sz="2400" dirty="0" smtClean="0"/>
              <a:t>by fleas which lived on rats</a:t>
            </a:r>
          </a:p>
          <a:p>
            <a:pPr>
              <a:lnSpc>
                <a:spcPct val="90000"/>
              </a:lnSpc>
            </a:pPr>
            <a:r>
              <a:rPr lang="en-US" altLang="en-US" sz="2400" dirty="0" smtClean="0"/>
              <a:t>A lack of cleanliness added to their vulnerability: crowded with poor sanitation; ate stale or diseased meat; primitive medicine (people were often advised to not bathe b/c open skin pores might let in the disease).</a:t>
            </a:r>
          </a:p>
          <a:p>
            <a:pPr>
              <a:lnSpc>
                <a:spcPct val="90000"/>
              </a:lnSpc>
            </a:pPr>
            <a:r>
              <a:rPr lang="en-US" altLang="en-US" sz="2400" dirty="0" smtClean="0"/>
              <a:t>Highly contagious disease nodules would burst around the area of the flea </a:t>
            </a:r>
            <a:r>
              <a:rPr lang="en-US" altLang="en-US" sz="2400" dirty="0" smtClean="0"/>
              <a:t>bite</a:t>
            </a:r>
            <a:endParaRPr lang="en-US" altLang="en-US" sz="2400" dirty="0" smtClean="0"/>
          </a:p>
          <a:p>
            <a:pPr>
              <a:lnSpc>
                <a:spcPct val="90000"/>
              </a:lnSpc>
            </a:pPr>
            <a:endParaRPr lang="en-US" altLang="en-US" sz="2400" dirty="0" smtClean="0"/>
          </a:p>
          <a:p>
            <a:pPr>
              <a:lnSpc>
                <a:spcPct val="90000"/>
              </a:lnSpc>
            </a:pPr>
            <a:endParaRPr lang="en-US" altLang="en-US" sz="2400" dirty="0" smtClean="0"/>
          </a:p>
        </p:txBody>
      </p:sp>
      <p:sp>
        <p:nvSpPr>
          <p:cNvPr id="18437" name="TextBox 7"/>
          <p:cNvSpPr txBox="1">
            <a:spLocks noChangeArrowheads="1"/>
          </p:cNvSpPr>
          <p:nvPr/>
        </p:nvSpPr>
        <p:spPr bwMode="auto">
          <a:xfrm>
            <a:off x="8839200" y="4191000"/>
            <a:ext cx="228600"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dirty="0"/>
          </a:p>
        </p:txBody>
      </p:sp>
    </p:spTree>
    <p:extLst>
      <p:ext uri="{BB962C8B-B14F-4D97-AF65-F5344CB8AC3E}">
        <p14:creationId xmlns:p14="http://schemas.microsoft.com/office/powerpoint/2010/main" val="1240315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457200" y="76200"/>
            <a:ext cx="8229600" cy="1341438"/>
          </a:xfrm>
        </p:spPr>
        <p:txBody>
          <a:bodyPr>
            <a:noAutofit/>
          </a:bodyPr>
          <a:lstStyle/>
          <a:p>
            <a:r>
              <a:rPr lang="en-US" altLang="en-US" sz="5000" b="1" dirty="0">
                <a:latin typeface="Copperplate Gothic Bold" panose="020E0705020206020404" pitchFamily="34" charset="0"/>
              </a:rPr>
              <a:t>Spread of the </a:t>
            </a:r>
            <a:r>
              <a:rPr lang="en-US" altLang="en-US" sz="5000" b="1" dirty="0" smtClean="0">
                <a:latin typeface="Copperplate Gothic Bold" panose="020E0705020206020404" pitchFamily="34" charset="0"/>
              </a:rPr>
              <a:t>Plague </a:t>
            </a:r>
            <a:r>
              <a:rPr lang="en-US" altLang="en-US" sz="5400" b="1" dirty="0" smtClean="0"/>
              <a:t/>
            </a:r>
            <a:br>
              <a:rPr lang="en-US" altLang="en-US" sz="5400" b="1" dirty="0" smtClean="0"/>
            </a:br>
            <a:r>
              <a:rPr lang="en-US" altLang="en-US" sz="5400" b="1" dirty="0" smtClean="0"/>
              <a:t>1347-1351</a:t>
            </a:r>
            <a:endParaRPr lang="en-US" altLang="en-US" sz="5400" b="1" dirty="0"/>
          </a:p>
        </p:txBody>
      </p:sp>
      <p:sp>
        <p:nvSpPr>
          <p:cNvPr id="357379" name="Rectangle 3"/>
          <p:cNvSpPr>
            <a:spLocks noGrp="1" noChangeArrowheads="1"/>
          </p:cNvSpPr>
          <p:nvPr>
            <p:ph type="body" sz="half" idx="1"/>
          </p:nvPr>
        </p:nvSpPr>
        <p:spPr>
          <a:xfrm>
            <a:off x="152400" y="1524000"/>
            <a:ext cx="4343400" cy="5029200"/>
          </a:xfrm>
        </p:spPr>
        <p:txBody>
          <a:bodyPr>
            <a:normAutofit lnSpcReduction="10000"/>
          </a:bodyPr>
          <a:lstStyle/>
          <a:p>
            <a:r>
              <a:rPr lang="en-US" altLang="en-US" dirty="0"/>
              <a:t>Started in </a:t>
            </a:r>
            <a:r>
              <a:rPr lang="en-US" altLang="en-US" dirty="0" err="1" smtClean="0"/>
              <a:t>Caffe</a:t>
            </a:r>
            <a:r>
              <a:rPr lang="en-US" altLang="en-US" dirty="0" smtClean="0"/>
              <a:t> in central Asia</a:t>
            </a:r>
          </a:p>
          <a:p>
            <a:r>
              <a:rPr lang="en-US" altLang="en-US" dirty="0" smtClean="0"/>
              <a:t>Ships moved infected people and rats</a:t>
            </a:r>
            <a:endParaRPr lang="en-US" altLang="en-US" dirty="0"/>
          </a:p>
          <a:p>
            <a:r>
              <a:rPr lang="en-US" altLang="en-US" dirty="0"/>
              <a:t>Reached Europe in 1347 via a merchant ship </a:t>
            </a:r>
            <a:r>
              <a:rPr lang="en-US" altLang="en-US" dirty="0" smtClean="0"/>
              <a:t>in port city Genoa</a:t>
            </a:r>
            <a:endParaRPr lang="en-US" altLang="en-US" dirty="0"/>
          </a:p>
          <a:p>
            <a:r>
              <a:rPr lang="en-US" altLang="en-US" dirty="0" smtClean="0"/>
              <a:t>1349</a:t>
            </a:r>
            <a:r>
              <a:rPr lang="en-US" altLang="en-US" dirty="0" smtClean="0">
                <a:cs typeface="Times New Roman" pitchFamily="18" charset="0"/>
              </a:rPr>
              <a:t>–</a:t>
            </a:r>
            <a:r>
              <a:rPr lang="en-US" altLang="en-US" dirty="0" smtClean="0"/>
              <a:t>51: </a:t>
            </a:r>
            <a:r>
              <a:rPr lang="en-US" altLang="en-US" dirty="0"/>
              <a:t>central Europe and the British Isles</a:t>
            </a:r>
          </a:p>
        </p:txBody>
      </p:sp>
      <p:pic>
        <p:nvPicPr>
          <p:cNvPr id="357385" name="Picture 9" descr="Z:\Publishing\powerpoint\World history\ZP932\Pictures for PP\plague 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524000"/>
            <a:ext cx="44196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0467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7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73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73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73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sz="5400" b="1" dirty="0" smtClean="0">
                <a:latin typeface="Copperplate Gothic Bold" panose="020E0705020206020404" pitchFamily="34" charset="0"/>
              </a:rPr>
              <a:t>Effects on Religion Christianity</a:t>
            </a:r>
            <a:endParaRPr lang="en-US" sz="5400" b="1" dirty="0">
              <a:latin typeface="Copperplate Gothic Bold" panose="020E0705020206020404" pitchFamily="34" charset="0"/>
            </a:endParaRPr>
          </a:p>
        </p:txBody>
      </p:sp>
      <p:sp>
        <p:nvSpPr>
          <p:cNvPr id="6" name="Content Placeholder 5"/>
          <p:cNvSpPr>
            <a:spLocks noGrp="1"/>
          </p:cNvSpPr>
          <p:nvPr>
            <p:ph idx="1"/>
          </p:nvPr>
        </p:nvSpPr>
        <p:spPr>
          <a:xfrm>
            <a:off x="304800" y="1828800"/>
            <a:ext cx="8610600" cy="4297363"/>
          </a:xfrm>
        </p:spPr>
        <p:txBody>
          <a:bodyPr/>
          <a:lstStyle/>
          <a:p>
            <a:r>
              <a:rPr lang="en-US" dirty="0" smtClean="0"/>
              <a:t>Fasting and pilgrimages – Act of Penance – help to purify the soul, keep you from plague</a:t>
            </a:r>
          </a:p>
          <a:p>
            <a:r>
              <a:rPr lang="en-US" dirty="0" smtClean="0"/>
              <a:t>Religious extremists called Flagellants – public whippings, preaching about plague</a:t>
            </a:r>
          </a:p>
          <a:p>
            <a:r>
              <a:rPr lang="en-US" dirty="0" smtClean="0"/>
              <a:t>Brought a time of questioning the Church/God: why would this happen</a:t>
            </a:r>
          </a:p>
          <a:p>
            <a:r>
              <a:rPr lang="en-US" dirty="0" smtClean="0"/>
              <a:t>Had to find “scapegoat”…Jews (history repeats and will repeat AGAIN…) </a:t>
            </a:r>
            <a:endParaRPr lang="en-US" dirty="0"/>
          </a:p>
        </p:txBody>
      </p:sp>
    </p:spTree>
    <p:extLst>
      <p:ext uri="{BB962C8B-B14F-4D97-AF65-F5344CB8AC3E}">
        <p14:creationId xmlns:p14="http://schemas.microsoft.com/office/powerpoint/2010/main" val="25258095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457200" y="228600"/>
            <a:ext cx="8229600" cy="1676400"/>
          </a:xfrm>
        </p:spPr>
        <p:txBody>
          <a:bodyPr>
            <a:noAutofit/>
          </a:bodyPr>
          <a:lstStyle/>
          <a:p>
            <a:r>
              <a:rPr lang="en-US" altLang="en-US" sz="4200" b="1" dirty="0">
                <a:latin typeface="Copperplate Gothic Bold" panose="020E0705020206020404" pitchFamily="34" charset="0"/>
              </a:rPr>
              <a:t>Popular Medical “Cures”</a:t>
            </a:r>
            <a:br>
              <a:rPr lang="en-US" altLang="en-US" sz="4200" b="1" dirty="0">
                <a:latin typeface="Copperplate Gothic Bold" panose="020E0705020206020404" pitchFamily="34" charset="0"/>
              </a:rPr>
            </a:br>
            <a:r>
              <a:rPr lang="en-US" altLang="en-US" sz="4200" b="1" dirty="0">
                <a:latin typeface="Copperplate Gothic Bold" panose="020E0705020206020404" pitchFamily="34" charset="0"/>
              </a:rPr>
              <a:t>for the Plague</a:t>
            </a:r>
          </a:p>
        </p:txBody>
      </p:sp>
      <p:sp>
        <p:nvSpPr>
          <p:cNvPr id="361476" name="Rectangle 4"/>
          <p:cNvSpPr>
            <a:spLocks noGrp="1" noChangeArrowheads="1"/>
          </p:cNvSpPr>
          <p:nvPr>
            <p:ph type="body" sz="half" idx="1"/>
          </p:nvPr>
        </p:nvSpPr>
        <p:spPr>
          <a:xfrm>
            <a:off x="5124450" y="1905000"/>
            <a:ext cx="4019550" cy="4724400"/>
          </a:xfrm>
        </p:spPr>
        <p:txBody>
          <a:bodyPr>
            <a:normAutofit fontScale="85000" lnSpcReduction="10000"/>
          </a:bodyPr>
          <a:lstStyle/>
          <a:p>
            <a:pPr>
              <a:lnSpc>
                <a:spcPct val="90000"/>
              </a:lnSpc>
            </a:pPr>
            <a:r>
              <a:rPr lang="en-US" altLang="en-US" dirty="0"/>
              <a:t>Doctors wore strange costumes</a:t>
            </a:r>
          </a:p>
          <a:p>
            <a:pPr>
              <a:lnSpc>
                <a:spcPct val="90000"/>
              </a:lnSpc>
            </a:pPr>
            <a:r>
              <a:rPr lang="en-US" altLang="en-US" dirty="0"/>
              <a:t>Bathing in human urine</a:t>
            </a:r>
          </a:p>
          <a:p>
            <a:pPr>
              <a:lnSpc>
                <a:spcPct val="90000"/>
              </a:lnSpc>
            </a:pPr>
            <a:r>
              <a:rPr lang="en-US" altLang="en-US" dirty="0"/>
              <a:t>Wearing excrement</a:t>
            </a:r>
          </a:p>
          <a:p>
            <a:pPr>
              <a:lnSpc>
                <a:spcPct val="90000"/>
              </a:lnSpc>
            </a:pPr>
            <a:r>
              <a:rPr lang="en-US" altLang="en-US" dirty="0"/>
              <a:t>Placing dead animals in homes </a:t>
            </a:r>
          </a:p>
          <a:p>
            <a:pPr>
              <a:lnSpc>
                <a:spcPct val="90000"/>
              </a:lnSpc>
            </a:pPr>
            <a:r>
              <a:rPr lang="en-US" altLang="en-US" dirty="0"/>
              <a:t>Wearing leeches</a:t>
            </a:r>
          </a:p>
          <a:p>
            <a:pPr>
              <a:lnSpc>
                <a:spcPct val="90000"/>
              </a:lnSpc>
            </a:pPr>
            <a:r>
              <a:rPr lang="en-US" altLang="en-US" dirty="0"/>
              <a:t>Drinking molten gold and powdered emeralds </a:t>
            </a:r>
          </a:p>
          <a:p>
            <a:pPr>
              <a:lnSpc>
                <a:spcPct val="90000"/>
              </a:lnSpc>
            </a:pPr>
            <a:r>
              <a:rPr lang="en-US" altLang="en-US" dirty="0"/>
              <a:t>Burning incense to get rid of the smell of the dead</a:t>
            </a:r>
          </a:p>
        </p:txBody>
      </p:sp>
      <p:sp>
        <p:nvSpPr>
          <p:cNvPr id="361479" name="Text Box 7"/>
          <p:cNvSpPr txBox="1">
            <a:spLocks noChangeArrowheads="1"/>
          </p:cNvSpPr>
          <p:nvPr/>
        </p:nvSpPr>
        <p:spPr bwMode="auto">
          <a:xfrm>
            <a:off x="0" y="4724400"/>
            <a:ext cx="1371600"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US" altLang="en-US" sz="1800" dirty="0"/>
              <a:t>A costume worn by doctors to ward off the Plague</a:t>
            </a:r>
          </a:p>
        </p:txBody>
      </p:sp>
      <p:pic>
        <p:nvPicPr>
          <p:cNvPr id="361482" name="Picture 10" descr="S:\Publishing\powerpoint\World history\ZP932\Pictures for PP\Doktorschnabel.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371600" y="1905000"/>
            <a:ext cx="3752850" cy="4525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50790629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147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147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147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6147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6147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614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6594" name="Rectangle 2"/>
          <p:cNvSpPr>
            <a:spLocks noGrp="1" noChangeArrowheads="1"/>
          </p:cNvSpPr>
          <p:nvPr>
            <p:ph type="title"/>
          </p:nvPr>
        </p:nvSpPr>
        <p:spPr>
          <a:xfrm>
            <a:off x="228600" y="228600"/>
            <a:ext cx="8686800" cy="1447800"/>
          </a:xfrm>
        </p:spPr>
        <p:txBody>
          <a:bodyPr>
            <a:noAutofit/>
          </a:bodyPr>
          <a:lstStyle/>
          <a:p>
            <a:r>
              <a:rPr lang="en-US" altLang="en-US" sz="5000" b="1" dirty="0" smtClean="0">
                <a:latin typeface="Copperplate Gothic Bold" panose="020E0705020206020404" pitchFamily="34" charset="0"/>
              </a:rPr>
              <a:t>Effects of the Plague</a:t>
            </a:r>
            <a:endParaRPr lang="en-US" altLang="en-US" sz="5000" b="1" dirty="0">
              <a:latin typeface="Copperplate Gothic Bold" panose="020E0705020206020404" pitchFamily="34" charset="0"/>
            </a:endParaRPr>
          </a:p>
        </p:txBody>
      </p:sp>
      <p:sp>
        <p:nvSpPr>
          <p:cNvPr id="366595" name="Rectangle 3"/>
          <p:cNvSpPr>
            <a:spLocks noGrp="1" noChangeArrowheads="1"/>
          </p:cNvSpPr>
          <p:nvPr>
            <p:ph type="body" sz="half" idx="1"/>
          </p:nvPr>
        </p:nvSpPr>
        <p:spPr>
          <a:xfrm>
            <a:off x="304800" y="1676399"/>
            <a:ext cx="4191000" cy="4800599"/>
          </a:xfrm>
        </p:spPr>
        <p:txBody>
          <a:bodyPr>
            <a:normAutofit/>
          </a:bodyPr>
          <a:lstStyle/>
          <a:p>
            <a:r>
              <a:rPr lang="en-US" altLang="en-US" dirty="0" smtClean="0"/>
              <a:t>Undermined </a:t>
            </a:r>
            <a:r>
              <a:rPr lang="en-US" altLang="en-US" dirty="0" smtClean="0"/>
              <a:t>faith </a:t>
            </a:r>
            <a:r>
              <a:rPr lang="en-US" altLang="en-US" dirty="0"/>
              <a:t>in  </a:t>
            </a:r>
            <a:r>
              <a:rPr lang="en-US" altLang="en-US" dirty="0" smtClean="0"/>
              <a:t>religion, questioning</a:t>
            </a:r>
            <a:endParaRPr lang="en-US" altLang="en-US" dirty="0"/>
          </a:p>
          <a:p>
            <a:r>
              <a:rPr lang="en-US" altLang="en-US" dirty="0" smtClean="0"/>
              <a:t>Decrease in feudalism</a:t>
            </a:r>
            <a:endParaRPr lang="en-US" altLang="en-US" dirty="0"/>
          </a:p>
          <a:p>
            <a:r>
              <a:rPr lang="en-US" altLang="en-US" dirty="0" smtClean="0"/>
              <a:t>In manufacturing, agricultural technology allows people to quit farms</a:t>
            </a:r>
          </a:p>
          <a:p>
            <a:r>
              <a:rPr lang="en-US" altLang="en-US" dirty="0" smtClean="0"/>
              <a:t>Rise in towns </a:t>
            </a:r>
            <a:r>
              <a:rPr lang="en-US" altLang="en-US" smtClean="0"/>
              <a:t>and cities</a:t>
            </a:r>
            <a:endParaRPr lang="en-US" altLang="en-US" dirty="0"/>
          </a:p>
        </p:txBody>
      </p:sp>
      <p:pic>
        <p:nvPicPr>
          <p:cNvPr id="366600" name="Picture 8" descr="Z:\Publishing\powerpoint\World history\ZP932\Pictures for PP\Bubonicplagu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676400"/>
            <a:ext cx="4613564" cy="480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8010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6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65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6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779</Words>
  <Application>Microsoft Office PowerPoint</Application>
  <PresentationFormat>On-screen Show (4:3)</PresentationFormat>
  <Paragraphs>51</Paragraphs>
  <Slides>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Chiller</vt:lpstr>
      <vt:lpstr>Copperplate Gothic Bold</vt:lpstr>
      <vt:lpstr>Times New Roman</vt:lpstr>
      <vt:lpstr>Office Theme</vt:lpstr>
      <vt:lpstr>Black Death - The Plague</vt:lpstr>
      <vt:lpstr>Plague/Black Death: </vt:lpstr>
      <vt:lpstr>Spread of the Plague  1347-1351</vt:lpstr>
      <vt:lpstr>Effects on Religion Christianity</vt:lpstr>
      <vt:lpstr>Popular Medical “Cures” for the Plague</vt:lpstr>
      <vt:lpstr>Effects of the Plague</vt:lpstr>
    </vt:vector>
  </TitlesOfParts>
  <Company>JCPS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Plague</dc:title>
  <dc:creator>gilmore</dc:creator>
  <cp:lastModifiedBy>David Dudley</cp:lastModifiedBy>
  <cp:revision>6</cp:revision>
  <cp:lastPrinted>2014-09-22T11:22:17Z</cp:lastPrinted>
  <dcterms:created xsi:type="dcterms:W3CDTF">2014-09-22T11:19:34Z</dcterms:created>
  <dcterms:modified xsi:type="dcterms:W3CDTF">2016-03-07T19:28:49Z</dcterms:modified>
</cp:coreProperties>
</file>