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5" r:id="rId9"/>
    <p:sldId id="267" r:id="rId10"/>
    <p:sldId id="268" r:id="rId11"/>
    <p:sldId id="26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941238D-888A-4CB2-ACF5-63FB6EA25ECC}"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71797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00DCF45-5ACA-46FF-8545-9CF38E7B253F}"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767512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6B5666C-C34C-46B3-A686-419DA6FBCA6D}"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2858956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3C0CE93-7DE6-447C-A1AF-259889CB7D2A}"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3861440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805B4596-6A7E-4F74-90E7-501E57F1C85C}"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00614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FCF705E-AF91-40E2-A8F0-08043488289A}"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396345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711A141-E6F6-467F-AFCF-AE3F8FC66FD8}"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989840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39651F9-AE28-4E04-8780-EB90A6C957C4}"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281989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8F9AA325-7A5B-4045-9ADB-70C126E79D38}"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877882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FAE4B509-14B4-4162-A4F9-E444B9AC2BA4}"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850863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EDF53F0B-136E-4F2F-95BC-F9B5528F7BD4}"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941951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F67E700-1D16-4AFA-808A-7EBDD64F7482}"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537464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4C7887A-C6A9-4F56-B0E8-B5E31D175A2E}"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9670017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lt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lt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04B9B435-F175-4B76-B85A-2313C6EF4A33}" type="slidenum">
              <a:rPr lang="en-US" altLang="en-US">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35645942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5362" name="Title 3"/>
          <p:cNvSpPr>
            <a:spLocks noGrp="1"/>
          </p:cNvSpPr>
          <p:nvPr>
            <p:ph type="ctrTitle"/>
          </p:nvPr>
        </p:nvSpPr>
        <p:spPr>
          <a:xfrm>
            <a:off x="685800" y="2743200"/>
            <a:ext cx="7772400" cy="857250"/>
          </a:xfrm>
        </p:spPr>
        <p:txBody>
          <a:bodyPr/>
          <a:lstStyle/>
          <a:p>
            <a:pPr eaLnBrk="1" hangingPunct="1"/>
            <a:r>
              <a:rPr lang="en-US" altLang="en-US" sz="17500" b="1" smtClean="0">
                <a:solidFill>
                  <a:srgbClr val="FF0000"/>
                </a:solidFill>
                <a:latin typeface="Chiller" pitchFamily="82" charset="0"/>
              </a:rPr>
              <a:t>The Middle Passage</a:t>
            </a:r>
          </a:p>
        </p:txBody>
      </p:sp>
      <p:sp>
        <p:nvSpPr>
          <p:cNvPr id="15363" name="Subtitle 4"/>
          <p:cNvSpPr>
            <a:spLocks noGrp="1"/>
          </p:cNvSpPr>
          <p:nvPr>
            <p:ph type="subTitle" idx="1"/>
          </p:nvPr>
        </p:nvSpPr>
        <p:spPr/>
        <p:txBody>
          <a:bodyPr/>
          <a:lstStyle/>
          <a:p>
            <a:pPr eaLnBrk="1" hangingPunct="1"/>
            <a:endParaRPr lang="en-US" altLang="en-US" smtClean="0"/>
          </a:p>
        </p:txBody>
      </p:sp>
    </p:spTree>
    <p:extLst>
      <p:ext uri="{BB962C8B-B14F-4D97-AF65-F5344CB8AC3E}">
        <p14:creationId xmlns:p14="http://schemas.microsoft.com/office/powerpoint/2010/main" val="26883367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ltLang="en-US" sz="6000" b="1" smtClean="0">
                <a:solidFill>
                  <a:srgbClr val="FF0000"/>
                </a:solidFill>
              </a:rPr>
              <a:t>African Diaspora</a:t>
            </a:r>
          </a:p>
        </p:txBody>
      </p:sp>
      <p:sp>
        <p:nvSpPr>
          <p:cNvPr id="26627" name="Rectangle 3"/>
          <p:cNvSpPr>
            <a:spLocks noGrp="1" noChangeArrowheads="1"/>
          </p:cNvSpPr>
          <p:nvPr>
            <p:ph type="body" idx="1"/>
          </p:nvPr>
        </p:nvSpPr>
        <p:spPr/>
        <p:txBody>
          <a:bodyPr/>
          <a:lstStyle/>
          <a:p>
            <a:pPr eaLnBrk="1" hangingPunct="1"/>
            <a:r>
              <a:rPr lang="en-US" altLang="en-US" sz="2800" smtClean="0"/>
              <a:t>Obviously, the main contribution slaves brought to the western hemisphere was an incredible amount of labor, without which the prosperous new societies could not have developed</a:t>
            </a:r>
          </a:p>
          <a:p>
            <a:pPr eaLnBrk="1" hangingPunct="1"/>
            <a:r>
              <a:rPr lang="en-US" altLang="en-US" sz="2800" smtClean="0"/>
              <a:t>However they brought other contributions as well:</a:t>
            </a:r>
          </a:p>
          <a:p>
            <a:pPr lvl="1" eaLnBrk="1" hangingPunct="1"/>
            <a:r>
              <a:rPr lang="en-US" altLang="en-US" sz="2400" smtClean="0"/>
              <a:t>Slaves built hybrid cultural traditions made up of African, European, and American elements</a:t>
            </a:r>
          </a:p>
          <a:p>
            <a:pPr lvl="1" eaLnBrk="1" hangingPunct="1"/>
            <a:r>
              <a:rPr lang="en-US" altLang="en-US" sz="2400" smtClean="0"/>
              <a:t>Influenced language by creating tongues that drew on several African and European languages</a:t>
            </a:r>
          </a:p>
        </p:txBody>
      </p:sp>
    </p:spTree>
    <p:extLst>
      <p:ext uri="{BB962C8B-B14F-4D97-AF65-F5344CB8AC3E}">
        <p14:creationId xmlns:p14="http://schemas.microsoft.com/office/powerpoint/2010/main" val="28531805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tLang="en-US" sz="6000" b="1" smtClean="0">
                <a:solidFill>
                  <a:srgbClr val="FF0000"/>
                </a:solidFill>
              </a:rPr>
              <a:t>Gullah</a:t>
            </a:r>
          </a:p>
        </p:txBody>
      </p:sp>
      <p:sp>
        <p:nvSpPr>
          <p:cNvPr id="27651" name="Rectangle 3"/>
          <p:cNvSpPr>
            <a:spLocks noGrp="1" noChangeArrowheads="1"/>
          </p:cNvSpPr>
          <p:nvPr>
            <p:ph idx="1"/>
          </p:nvPr>
        </p:nvSpPr>
        <p:spPr/>
        <p:txBody>
          <a:bodyPr/>
          <a:lstStyle/>
          <a:p>
            <a:pPr eaLnBrk="1" hangingPunct="1">
              <a:lnSpc>
                <a:spcPct val="80000"/>
              </a:lnSpc>
            </a:pPr>
            <a:r>
              <a:rPr lang="en-US" altLang="en-US" sz="2400" smtClean="0"/>
              <a:t>For several reasons, Africans, both as slaves and free, enjoyed a relative amount of self-sufficiency in the Sea Islands off of </a:t>
            </a:r>
            <a:r>
              <a:rPr lang="en-US" altLang="en-US" sz="2400" b="1" smtClean="0"/>
              <a:t>South Carolina</a:t>
            </a:r>
          </a:p>
          <a:p>
            <a:pPr eaLnBrk="1" hangingPunct="1">
              <a:lnSpc>
                <a:spcPct val="80000"/>
              </a:lnSpc>
            </a:pPr>
            <a:r>
              <a:rPr lang="en-US" altLang="en-US" sz="2400" smtClean="0"/>
              <a:t>Their culture maintained much of its original characteristics as it encountered American culture</a:t>
            </a:r>
          </a:p>
          <a:p>
            <a:pPr eaLnBrk="1" hangingPunct="1">
              <a:lnSpc>
                <a:spcPct val="80000"/>
              </a:lnSpc>
            </a:pPr>
            <a:r>
              <a:rPr lang="en-US" altLang="en-US" sz="2400" smtClean="0"/>
              <a:t>For example, most of the Gullah vocabulary is of English origin, but the grammar and major elements of pronunciation come from a number of West African languages </a:t>
            </a:r>
          </a:p>
          <a:p>
            <a:pPr eaLnBrk="1" hangingPunct="1">
              <a:lnSpc>
                <a:spcPct val="80000"/>
              </a:lnSpc>
            </a:pPr>
            <a:r>
              <a:rPr lang="en-US" altLang="en-US" sz="2400" smtClean="0"/>
              <a:t>Language still spoken in the Lowcountry of South Carolina</a:t>
            </a:r>
          </a:p>
          <a:p>
            <a:pPr eaLnBrk="1" hangingPunct="1">
              <a:lnSpc>
                <a:spcPct val="80000"/>
              </a:lnSpc>
            </a:pPr>
            <a:r>
              <a:rPr lang="en-US" altLang="en-US" sz="2400" smtClean="0"/>
              <a:t>Taught at the University of South Carolina</a:t>
            </a:r>
          </a:p>
        </p:txBody>
      </p:sp>
    </p:spTree>
    <p:extLst>
      <p:ext uri="{BB962C8B-B14F-4D97-AF65-F5344CB8AC3E}">
        <p14:creationId xmlns:p14="http://schemas.microsoft.com/office/powerpoint/2010/main" val="3436282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en-US" sz="6000" b="1" smtClean="0">
                <a:solidFill>
                  <a:srgbClr val="FF0000"/>
                </a:solidFill>
              </a:rPr>
              <a:t>Middle Passage</a:t>
            </a:r>
          </a:p>
        </p:txBody>
      </p:sp>
      <p:sp>
        <p:nvSpPr>
          <p:cNvPr id="16387" name="Rectangle 3"/>
          <p:cNvSpPr>
            <a:spLocks noGrp="1" noChangeArrowheads="1"/>
          </p:cNvSpPr>
          <p:nvPr>
            <p:ph type="body" sz="half" idx="1"/>
          </p:nvPr>
        </p:nvSpPr>
        <p:spPr>
          <a:xfrm>
            <a:off x="228600" y="1600200"/>
            <a:ext cx="4038600" cy="4724400"/>
          </a:xfrm>
        </p:spPr>
        <p:txBody>
          <a:bodyPr/>
          <a:lstStyle/>
          <a:p>
            <a:pPr eaLnBrk="1" hangingPunct="1"/>
            <a:r>
              <a:rPr lang="en-US" altLang="en-US" sz="2400" smtClean="0"/>
              <a:t>Following capture, slaves were </a:t>
            </a:r>
            <a:r>
              <a:rPr lang="en-US" altLang="en-US" sz="2400" b="1" smtClean="0"/>
              <a:t>force-marched</a:t>
            </a:r>
            <a:r>
              <a:rPr lang="en-US" altLang="en-US" sz="2400" smtClean="0"/>
              <a:t> to holding pens on or near  the coast before being loaded on ships</a:t>
            </a:r>
          </a:p>
          <a:p>
            <a:pPr eaLnBrk="1" hangingPunct="1"/>
            <a:r>
              <a:rPr lang="en-US" altLang="en-US" sz="2400" smtClean="0"/>
              <a:t>The trans-Atlantic journey was called the </a:t>
            </a:r>
            <a:r>
              <a:rPr lang="en-US" altLang="en-US" sz="2400" b="1" smtClean="0"/>
              <a:t>“Middle Passage”</a:t>
            </a:r>
          </a:p>
          <a:p>
            <a:pPr eaLnBrk="1" hangingPunct="1"/>
            <a:r>
              <a:rPr lang="en-US" altLang="en-US" sz="2400" smtClean="0"/>
              <a:t>The ships were </a:t>
            </a:r>
            <a:r>
              <a:rPr lang="en-US" altLang="en-US" sz="2400" b="1" smtClean="0"/>
              <a:t>filthy, hot, and crowded</a:t>
            </a:r>
            <a:r>
              <a:rPr lang="en-US" altLang="en-US" sz="2400" smtClean="0"/>
              <a:t>, designed for carrying a maximum number of slaves</a:t>
            </a:r>
          </a:p>
        </p:txBody>
      </p:sp>
      <p:pic>
        <p:nvPicPr>
          <p:cNvPr id="16388" name="Picture 4" descr="slavesondeck"/>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495800" y="1676400"/>
            <a:ext cx="4049713" cy="4624388"/>
          </a:xfrm>
          <a:noFill/>
          <a:ln>
            <a:solidFill>
              <a:schemeClr val="tx1"/>
            </a:solidFill>
            <a:miter lim="800000"/>
            <a:headEnd/>
            <a:tailEnd/>
          </a:ln>
        </p:spPr>
      </p:pic>
    </p:spTree>
    <p:extLst>
      <p:ext uri="{BB962C8B-B14F-4D97-AF65-F5344CB8AC3E}">
        <p14:creationId xmlns:p14="http://schemas.microsoft.com/office/powerpoint/2010/main" val="6650830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7410" name="Rectangle 6"/>
          <p:cNvSpPr>
            <a:spLocks noGrp="1" noChangeArrowheads="1"/>
          </p:cNvSpPr>
          <p:nvPr>
            <p:ph type="title"/>
          </p:nvPr>
        </p:nvSpPr>
        <p:spPr/>
        <p:txBody>
          <a:bodyPr/>
          <a:lstStyle/>
          <a:p>
            <a:pPr eaLnBrk="1" hangingPunct="1"/>
            <a:r>
              <a:rPr lang="en-US" altLang="en-US" sz="6000" b="1" smtClean="0">
                <a:solidFill>
                  <a:srgbClr val="FF0000"/>
                </a:solidFill>
              </a:rPr>
              <a:t>Middle Passage</a:t>
            </a:r>
          </a:p>
        </p:txBody>
      </p:sp>
      <p:sp>
        <p:nvSpPr>
          <p:cNvPr id="17411" name="Rectangle 3"/>
          <p:cNvSpPr>
            <a:spLocks noGrp="1" noChangeArrowheads="1"/>
          </p:cNvSpPr>
          <p:nvPr>
            <p:ph type="body" sz="half" idx="1"/>
          </p:nvPr>
        </p:nvSpPr>
        <p:spPr>
          <a:xfrm>
            <a:off x="228600" y="4572000"/>
            <a:ext cx="8610600" cy="2133600"/>
          </a:xfrm>
        </p:spPr>
        <p:txBody>
          <a:bodyPr/>
          <a:lstStyle/>
          <a:p>
            <a:pPr eaLnBrk="1" hangingPunct="1">
              <a:lnSpc>
                <a:spcPct val="90000"/>
              </a:lnSpc>
            </a:pPr>
            <a:r>
              <a:rPr lang="en-US" altLang="en-US" sz="2400" smtClean="0"/>
              <a:t>Most ships provided slaves with enough room to sit upright, but </a:t>
            </a:r>
            <a:r>
              <a:rPr lang="en-US" altLang="en-US" sz="2400" b="1" smtClean="0"/>
              <a:t>not enough to stand</a:t>
            </a:r>
          </a:p>
          <a:p>
            <a:pPr eaLnBrk="1" hangingPunct="1">
              <a:lnSpc>
                <a:spcPct val="90000"/>
              </a:lnSpc>
            </a:pPr>
            <a:r>
              <a:rPr lang="en-US" altLang="en-US" sz="2400" smtClean="0"/>
              <a:t>Usually slaves forced to </a:t>
            </a:r>
            <a:r>
              <a:rPr lang="en-US" altLang="en-US" sz="2400" b="1" smtClean="0"/>
              <a:t>lie in chains </a:t>
            </a:r>
            <a:r>
              <a:rPr lang="en-US" altLang="en-US" sz="2400" smtClean="0"/>
              <a:t>with barely 20 inches space between them, or often with their heads between the legs of others, in </a:t>
            </a:r>
            <a:r>
              <a:rPr lang="en-US" altLang="en-US" sz="2400" b="1" smtClean="0"/>
              <a:t>human waste and blood</a:t>
            </a:r>
          </a:p>
        </p:txBody>
      </p:sp>
      <p:pic>
        <p:nvPicPr>
          <p:cNvPr id="17412" name="Picture 5" descr="Slaves Packed on a Slave Ship"/>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1371600" y="1362075"/>
            <a:ext cx="6188075" cy="3057525"/>
          </a:xfrm>
          <a:noFill/>
          <a:ln>
            <a:solidFill>
              <a:schemeClr val="tx1"/>
            </a:solidFill>
            <a:miter lim="800000"/>
            <a:headEnd/>
            <a:tailEnd/>
          </a:ln>
        </p:spPr>
      </p:pic>
    </p:spTree>
    <p:extLst>
      <p:ext uri="{BB962C8B-B14F-4D97-AF65-F5344CB8AC3E}">
        <p14:creationId xmlns:p14="http://schemas.microsoft.com/office/powerpoint/2010/main" val="30141104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8434" name="Rectangle 6"/>
          <p:cNvSpPr>
            <a:spLocks noGrp="1" noChangeArrowheads="1"/>
          </p:cNvSpPr>
          <p:nvPr>
            <p:ph type="title"/>
          </p:nvPr>
        </p:nvSpPr>
        <p:spPr>
          <a:xfrm>
            <a:off x="457200" y="304800"/>
            <a:ext cx="8229600" cy="1143000"/>
          </a:xfrm>
        </p:spPr>
        <p:txBody>
          <a:bodyPr/>
          <a:lstStyle/>
          <a:p>
            <a:pPr eaLnBrk="1" hangingPunct="1"/>
            <a:r>
              <a:rPr lang="en-US" altLang="en-US" sz="6000" b="1" smtClean="0">
                <a:solidFill>
                  <a:srgbClr val="FF0000"/>
                </a:solidFill>
              </a:rPr>
              <a:t>Middle Passage</a:t>
            </a:r>
          </a:p>
        </p:txBody>
      </p:sp>
      <p:sp>
        <p:nvSpPr>
          <p:cNvPr id="18435" name="Rectangle 3"/>
          <p:cNvSpPr>
            <a:spLocks noGrp="1" noChangeArrowheads="1"/>
          </p:cNvSpPr>
          <p:nvPr>
            <p:ph type="body" sz="half" idx="1"/>
          </p:nvPr>
        </p:nvSpPr>
        <p:spPr>
          <a:xfrm>
            <a:off x="457200" y="1600200"/>
            <a:ext cx="8458200" cy="4525963"/>
          </a:xfrm>
        </p:spPr>
        <p:txBody>
          <a:bodyPr/>
          <a:lstStyle/>
          <a:p>
            <a:pPr eaLnBrk="1" hangingPunct="1"/>
            <a:r>
              <a:rPr lang="en-US" altLang="en-US" sz="2400" smtClean="0"/>
              <a:t>Crews wanted as many slaves alive as possible to </a:t>
            </a:r>
            <a:r>
              <a:rPr lang="en-US" altLang="en-US" sz="2400" b="1" smtClean="0"/>
              <a:t>maximize profits</a:t>
            </a:r>
            <a:r>
              <a:rPr lang="en-US" altLang="en-US" sz="2400" smtClean="0"/>
              <a:t>, but treatment was </a:t>
            </a:r>
            <a:r>
              <a:rPr lang="en-US" altLang="en-US" sz="2400" b="1" smtClean="0"/>
              <a:t>extremely cruel</a:t>
            </a:r>
          </a:p>
          <a:p>
            <a:pPr lvl="1" eaLnBrk="1" hangingPunct="1"/>
            <a:r>
              <a:rPr lang="en-US" altLang="en-US" sz="2000" smtClean="0"/>
              <a:t>Some slaves refused to eat-crew members used tools to pry open their mouths and force-feed them</a:t>
            </a:r>
          </a:p>
          <a:p>
            <a:pPr lvl="1" eaLnBrk="1" hangingPunct="1"/>
            <a:r>
              <a:rPr lang="en-US" altLang="en-US" sz="2000" smtClean="0"/>
              <a:t>Sick slaves tossed overboard to prevent infection from spreading</a:t>
            </a:r>
          </a:p>
          <a:p>
            <a:pPr lvl="1" eaLnBrk="1" hangingPunct="1"/>
            <a:r>
              <a:rPr lang="en-US" altLang="en-US" sz="2000" smtClean="0"/>
              <a:t> Ship captains consulted special books advising on the most profitable method of packing slaves below deck in their cargo holds</a:t>
            </a:r>
          </a:p>
          <a:p>
            <a:pPr eaLnBrk="1" hangingPunct="1"/>
            <a:r>
              <a:rPr lang="en-US" altLang="en-US" sz="2400" smtClean="0"/>
              <a:t>During the early days of the slave trade, mortality rates were </a:t>
            </a:r>
            <a:r>
              <a:rPr lang="en-US" altLang="en-US" sz="2400" b="1" smtClean="0"/>
              <a:t>as high as 50%</a:t>
            </a:r>
          </a:p>
          <a:p>
            <a:pPr eaLnBrk="1" hangingPunct="1"/>
            <a:r>
              <a:rPr lang="en-US" altLang="en-US" sz="2400" smtClean="0"/>
              <a:t>As the volume of trade increased/conditions improved (bigger ships, more water, better nourishment and facilities), mortality eventually declined to about 5%</a:t>
            </a:r>
          </a:p>
        </p:txBody>
      </p:sp>
    </p:spTree>
    <p:extLst>
      <p:ext uri="{BB962C8B-B14F-4D97-AF65-F5344CB8AC3E}">
        <p14:creationId xmlns:p14="http://schemas.microsoft.com/office/powerpoint/2010/main" val="39009519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en-US" sz="6000" b="1" smtClean="0">
                <a:solidFill>
                  <a:srgbClr val="FF0000"/>
                </a:solidFill>
              </a:rPr>
              <a:t>Middle Passage</a:t>
            </a:r>
          </a:p>
        </p:txBody>
      </p:sp>
      <p:sp>
        <p:nvSpPr>
          <p:cNvPr id="19459" name="Rectangle 3"/>
          <p:cNvSpPr>
            <a:spLocks noGrp="1" noChangeArrowheads="1"/>
          </p:cNvSpPr>
          <p:nvPr>
            <p:ph type="body" idx="1"/>
          </p:nvPr>
        </p:nvSpPr>
        <p:spPr/>
        <p:txBody>
          <a:bodyPr/>
          <a:lstStyle/>
          <a:p>
            <a:pPr eaLnBrk="1" hangingPunct="1">
              <a:lnSpc>
                <a:spcPct val="90000"/>
              </a:lnSpc>
            </a:pPr>
            <a:r>
              <a:rPr lang="en-US" altLang="en-US" sz="2400" smtClean="0"/>
              <a:t>The time a ship took to make the Middle Passage depended upon several factors including its point of origin in Africa, the destination in the Americas, and conditions at sea such as winds, currents, and storms. Some voyages could last </a:t>
            </a:r>
            <a:r>
              <a:rPr lang="en-US" altLang="en-US" sz="2400" b="1" smtClean="0"/>
              <a:t>as long as 4 months</a:t>
            </a:r>
            <a:r>
              <a:rPr lang="en-US" altLang="en-US" sz="2400" smtClean="0"/>
              <a:t>. </a:t>
            </a:r>
          </a:p>
          <a:p>
            <a:pPr lvl="1" eaLnBrk="1" hangingPunct="1">
              <a:lnSpc>
                <a:spcPct val="90000"/>
              </a:lnSpc>
            </a:pPr>
            <a:r>
              <a:rPr lang="en-US" altLang="en-US" sz="2000" smtClean="0"/>
              <a:t>With good conditions and few delays, a 17th-century </a:t>
            </a:r>
            <a:r>
              <a:rPr lang="en-US" altLang="en-US" sz="2000" b="1" smtClean="0"/>
              <a:t>Portuguese</a:t>
            </a:r>
            <a:r>
              <a:rPr lang="en-US" altLang="en-US" sz="2000" smtClean="0"/>
              <a:t> slave ship typically took </a:t>
            </a:r>
            <a:r>
              <a:rPr lang="en-US" altLang="en-US" sz="2000" b="1" smtClean="0"/>
              <a:t>30 to 50 days </a:t>
            </a:r>
            <a:r>
              <a:rPr lang="en-US" altLang="en-US" sz="2000" smtClean="0"/>
              <a:t>to sail from Angola to Brazil.</a:t>
            </a:r>
          </a:p>
          <a:p>
            <a:pPr lvl="1" eaLnBrk="1" hangingPunct="1">
              <a:lnSpc>
                <a:spcPct val="90000"/>
              </a:lnSpc>
            </a:pPr>
            <a:r>
              <a:rPr lang="en-US" altLang="en-US" sz="2000" b="1" smtClean="0"/>
              <a:t>British, French, and Dutch </a:t>
            </a:r>
            <a:r>
              <a:rPr lang="en-US" altLang="en-US" sz="2000" smtClean="0"/>
              <a:t>ships transporting slaves between Guinea and their Caribbean island possessions took </a:t>
            </a:r>
            <a:r>
              <a:rPr lang="en-US" altLang="en-US" sz="2000" b="1" smtClean="0"/>
              <a:t>60 to 90 days</a:t>
            </a:r>
            <a:r>
              <a:rPr lang="en-US" altLang="en-US" sz="2000" smtClean="0"/>
              <a:t>. </a:t>
            </a:r>
          </a:p>
          <a:p>
            <a:pPr eaLnBrk="1" hangingPunct="1">
              <a:lnSpc>
                <a:spcPct val="90000"/>
              </a:lnSpc>
            </a:pPr>
            <a:r>
              <a:rPr lang="en-US" altLang="en-US" sz="2400" smtClean="0"/>
              <a:t>As larger merchant ships were introduced, these times  reduced somewhat </a:t>
            </a:r>
          </a:p>
          <a:p>
            <a:pPr eaLnBrk="1" hangingPunct="1">
              <a:lnSpc>
                <a:spcPct val="90000"/>
              </a:lnSpc>
            </a:pPr>
            <a:r>
              <a:rPr lang="en-US" altLang="en-US" sz="2400" smtClean="0"/>
              <a:t>Approximately </a:t>
            </a:r>
            <a:r>
              <a:rPr lang="en-US" altLang="en-US" sz="2400" b="1" smtClean="0"/>
              <a:t>54,000 voyages </a:t>
            </a:r>
            <a:r>
              <a:rPr lang="en-US" altLang="en-US" sz="2400" smtClean="0"/>
              <a:t>took place</a:t>
            </a:r>
          </a:p>
        </p:txBody>
      </p:sp>
    </p:spTree>
    <p:extLst>
      <p:ext uri="{BB962C8B-B14F-4D97-AF65-F5344CB8AC3E}">
        <p14:creationId xmlns:p14="http://schemas.microsoft.com/office/powerpoint/2010/main" val="20565442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en-US" sz="5000" b="1" smtClean="0">
                <a:solidFill>
                  <a:srgbClr val="FF0000"/>
                </a:solidFill>
              </a:rPr>
              <a:t>Volume of the Slave Trade</a:t>
            </a:r>
          </a:p>
        </p:txBody>
      </p:sp>
      <p:sp>
        <p:nvSpPr>
          <p:cNvPr id="20483" name="Rectangle 3"/>
          <p:cNvSpPr>
            <a:spLocks noGrp="1" noChangeArrowheads="1"/>
          </p:cNvSpPr>
          <p:nvPr>
            <p:ph type="body" idx="1"/>
          </p:nvPr>
        </p:nvSpPr>
        <p:spPr/>
        <p:txBody>
          <a:bodyPr/>
          <a:lstStyle/>
          <a:p>
            <a:pPr eaLnBrk="1" hangingPunct="1">
              <a:lnSpc>
                <a:spcPct val="90000"/>
              </a:lnSpc>
            </a:pPr>
            <a:r>
              <a:rPr lang="en-US" altLang="en-US" sz="2800" smtClean="0"/>
              <a:t>Late 15</a:t>
            </a:r>
            <a:r>
              <a:rPr lang="en-US" altLang="en-US" sz="2800" baseline="30000" smtClean="0"/>
              <a:t>th</a:t>
            </a:r>
            <a:r>
              <a:rPr lang="en-US" altLang="en-US" sz="2800" smtClean="0"/>
              <a:t> and 16</a:t>
            </a:r>
            <a:r>
              <a:rPr lang="en-US" altLang="en-US" sz="2800" baseline="30000" smtClean="0"/>
              <a:t>th</a:t>
            </a:r>
            <a:r>
              <a:rPr lang="en-US" altLang="en-US" sz="2800" smtClean="0"/>
              <a:t> Century… 2,000 Africans were exported each year</a:t>
            </a:r>
          </a:p>
          <a:p>
            <a:pPr eaLnBrk="1" hangingPunct="1">
              <a:lnSpc>
                <a:spcPct val="90000"/>
              </a:lnSpc>
            </a:pPr>
            <a:r>
              <a:rPr lang="en-US" altLang="en-US" sz="2800" smtClean="0"/>
              <a:t>17</a:t>
            </a:r>
            <a:r>
              <a:rPr lang="en-US" altLang="en-US" sz="2800" baseline="30000" smtClean="0"/>
              <a:t>th</a:t>
            </a:r>
            <a:r>
              <a:rPr lang="en-US" altLang="en-US" sz="2800" smtClean="0"/>
              <a:t> Century… 20,000 per year</a:t>
            </a:r>
          </a:p>
          <a:p>
            <a:pPr eaLnBrk="1" hangingPunct="1">
              <a:lnSpc>
                <a:spcPct val="90000"/>
              </a:lnSpc>
            </a:pPr>
            <a:r>
              <a:rPr lang="en-US" altLang="en-US" sz="2800" smtClean="0"/>
              <a:t>18</a:t>
            </a:r>
            <a:r>
              <a:rPr lang="en-US" altLang="en-US" sz="2800" baseline="30000" smtClean="0"/>
              <a:t>th</a:t>
            </a:r>
            <a:r>
              <a:rPr lang="en-US" altLang="en-US" sz="2800" smtClean="0"/>
              <a:t> Century… 55,000 per year</a:t>
            </a:r>
          </a:p>
          <a:p>
            <a:pPr lvl="1" eaLnBrk="1" hangingPunct="1">
              <a:lnSpc>
                <a:spcPct val="90000"/>
              </a:lnSpc>
            </a:pPr>
            <a:r>
              <a:rPr lang="en-US" altLang="en-US" sz="2400" b="1" smtClean="0"/>
              <a:t>1780s… 88,000 per year</a:t>
            </a:r>
          </a:p>
          <a:p>
            <a:pPr eaLnBrk="1" hangingPunct="1">
              <a:lnSpc>
                <a:spcPct val="90000"/>
              </a:lnSpc>
            </a:pPr>
            <a:r>
              <a:rPr lang="en-US" altLang="en-US" sz="2800" smtClean="0"/>
              <a:t>All told, some </a:t>
            </a:r>
            <a:r>
              <a:rPr lang="en-US" altLang="en-US" sz="2800" b="1" smtClean="0"/>
              <a:t>12 million Africans </a:t>
            </a:r>
            <a:r>
              <a:rPr lang="en-US" altLang="en-US" sz="2800" smtClean="0"/>
              <a:t>were transported to the western hemisphere via the Atlantic Slave Trade</a:t>
            </a:r>
          </a:p>
          <a:p>
            <a:pPr eaLnBrk="1" hangingPunct="1">
              <a:lnSpc>
                <a:spcPct val="90000"/>
              </a:lnSpc>
            </a:pPr>
            <a:r>
              <a:rPr lang="en-US" altLang="en-US" sz="2800" smtClean="0"/>
              <a:t>Another </a:t>
            </a:r>
            <a:r>
              <a:rPr lang="en-US" altLang="en-US" sz="2800" b="1" smtClean="0"/>
              <a:t>4 million died </a:t>
            </a:r>
            <a:r>
              <a:rPr lang="en-US" altLang="en-US" sz="2800" smtClean="0"/>
              <a:t>resisting capture or during captivity before arriving at their destination</a:t>
            </a:r>
          </a:p>
        </p:txBody>
      </p:sp>
    </p:spTree>
    <p:extLst>
      <p:ext uri="{BB962C8B-B14F-4D97-AF65-F5344CB8AC3E}">
        <p14:creationId xmlns:p14="http://schemas.microsoft.com/office/powerpoint/2010/main" val="25586261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slave_trade_1650-1860_b"/>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74638" y="1066800"/>
            <a:ext cx="8564562" cy="5010150"/>
          </a:xfrm>
          <a:noFill/>
          <a:ln>
            <a:solidFill>
              <a:schemeClr val="tx1"/>
            </a:solidFill>
            <a:miter lim="800000"/>
            <a:headEnd/>
            <a:tailEnd/>
          </a:ln>
        </p:spPr>
      </p:pic>
    </p:spTree>
    <p:extLst>
      <p:ext uri="{BB962C8B-B14F-4D97-AF65-F5344CB8AC3E}">
        <p14:creationId xmlns:p14="http://schemas.microsoft.com/office/powerpoint/2010/main" val="17114923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sz="6000" b="1" smtClean="0">
                <a:solidFill>
                  <a:srgbClr val="FF0000"/>
                </a:solidFill>
              </a:rPr>
              <a:t>Slavery Continues</a:t>
            </a:r>
          </a:p>
        </p:txBody>
      </p:sp>
      <p:sp>
        <p:nvSpPr>
          <p:cNvPr id="23555" name="Rectangle 3"/>
          <p:cNvSpPr>
            <a:spLocks noGrp="1" noChangeArrowheads="1"/>
          </p:cNvSpPr>
          <p:nvPr>
            <p:ph type="body" sz="half" idx="1"/>
          </p:nvPr>
        </p:nvSpPr>
        <p:spPr>
          <a:xfrm>
            <a:off x="304800" y="1600200"/>
            <a:ext cx="3048000" cy="4525963"/>
          </a:xfrm>
          <a:ln>
            <a:solidFill>
              <a:schemeClr val="tx1"/>
            </a:solidFill>
            <a:miter lim="800000"/>
            <a:headEnd/>
            <a:tailEnd/>
          </a:ln>
        </p:spPr>
        <p:txBody>
          <a:bodyPr/>
          <a:lstStyle/>
          <a:p>
            <a:pPr eaLnBrk="1" hangingPunct="1">
              <a:lnSpc>
                <a:spcPct val="90000"/>
              </a:lnSpc>
            </a:pPr>
            <a:r>
              <a:rPr lang="en-US" altLang="en-US" sz="2400" b="1" smtClean="0"/>
              <a:t>Abolishing the slave trade did not end slavery</a:t>
            </a:r>
          </a:p>
          <a:p>
            <a:pPr eaLnBrk="1" hangingPunct="1">
              <a:lnSpc>
                <a:spcPct val="90000"/>
              </a:lnSpc>
            </a:pPr>
            <a:r>
              <a:rPr lang="en-US" altLang="en-US" sz="2400" smtClean="0"/>
              <a:t>British ships patrolled the west coast of Africa to halt illegal trade</a:t>
            </a:r>
          </a:p>
          <a:p>
            <a:pPr eaLnBrk="1" hangingPunct="1">
              <a:lnSpc>
                <a:spcPct val="90000"/>
              </a:lnSpc>
            </a:pPr>
            <a:r>
              <a:rPr lang="en-US" altLang="en-US" sz="2400" smtClean="0"/>
              <a:t>The last documented ship that carried slaves </a:t>
            </a:r>
            <a:r>
              <a:rPr lang="en-US" altLang="en-US" sz="2400" b="1" smtClean="0"/>
              <a:t>across the Atlantic </a:t>
            </a:r>
            <a:r>
              <a:rPr lang="en-US" altLang="en-US" sz="2400" smtClean="0"/>
              <a:t>arrived in Cuba in </a:t>
            </a:r>
            <a:r>
              <a:rPr lang="en-US" altLang="en-US" sz="2400" b="1" smtClean="0"/>
              <a:t>1867</a:t>
            </a:r>
          </a:p>
        </p:txBody>
      </p:sp>
      <p:pic>
        <p:nvPicPr>
          <p:cNvPr id="23556" name="Picture 4" descr="Henrietta Marie, Mel Fisher MAritime Heritage Society, Portugues Slave Ship"/>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3603625" y="2046288"/>
            <a:ext cx="5311775" cy="3363912"/>
          </a:xfrm>
          <a:noFill/>
          <a:ln>
            <a:solidFill>
              <a:schemeClr val="tx1"/>
            </a:solidFill>
            <a:miter lim="800000"/>
            <a:headEnd/>
            <a:tailEnd/>
          </a:ln>
        </p:spPr>
      </p:pic>
    </p:spTree>
    <p:extLst>
      <p:ext uri="{BB962C8B-B14F-4D97-AF65-F5344CB8AC3E}">
        <p14:creationId xmlns:p14="http://schemas.microsoft.com/office/powerpoint/2010/main" val="30850506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tLang="en-US" b="1" smtClean="0">
                <a:solidFill>
                  <a:srgbClr val="FF0000"/>
                </a:solidFill>
              </a:rPr>
              <a:t>Timeline for Abolition of Slavery</a:t>
            </a:r>
          </a:p>
        </p:txBody>
      </p:sp>
      <p:sp>
        <p:nvSpPr>
          <p:cNvPr id="25603" name="Rectangle 3"/>
          <p:cNvSpPr>
            <a:spLocks noGrp="1" noChangeArrowheads="1"/>
          </p:cNvSpPr>
          <p:nvPr>
            <p:ph type="body" idx="1"/>
          </p:nvPr>
        </p:nvSpPr>
        <p:spPr>
          <a:xfrm>
            <a:off x="228600" y="1600200"/>
            <a:ext cx="8915400" cy="4525963"/>
          </a:xfrm>
        </p:spPr>
        <p:txBody>
          <a:bodyPr/>
          <a:lstStyle/>
          <a:p>
            <a:pPr eaLnBrk="1" hangingPunct="1">
              <a:lnSpc>
                <a:spcPct val="80000"/>
              </a:lnSpc>
            </a:pPr>
            <a:r>
              <a:rPr lang="en-GB" altLang="en-US" sz="2800" b="1" smtClean="0"/>
              <a:t>1854: </a:t>
            </a:r>
            <a:r>
              <a:rPr lang="en-GB" altLang="en-US" sz="2800" smtClean="0"/>
              <a:t>Slavery abolished in Peru and Venezuela.</a:t>
            </a:r>
            <a:endParaRPr lang="en-GB" altLang="en-US" sz="2800" b="1" smtClean="0"/>
          </a:p>
          <a:p>
            <a:pPr eaLnBrk="1" hangingPunct="1">
              <a:lnSpc>
                <a:spcPct val="80000"/>
              </a:lnSpc>
            </a:pPr>
            <a:r>
              <a:rPr lang="en-GB" altLang="en-US" sz="2800" b="1" smtClean="0"/>
              <a:t>1863: </a:t>
            </a:r>
            <a:r>
              <a:rPr lang="en-GB" altLang="en-US" sz="2800" smtClean="0"/>
              <a:t>Emancipation Proclamation issued in the U.S.</a:t>
            </a:r>
            <a:endParaRPr lang="en-GB" altLang="en-US" sz="2800" b="1" smtClean="0"/>
          </a:p>
          <a:p>
            <a:pPr eaLnBrk="1" hangingPunct="1">
              <a:lnSpc>
                <a:spcPct val="80000"/>
              </a:lnSpc>
            </a:pPr>
            <a:r>
              <a:rPr lang="en-GB" altLang="en-US" sz="2800" b="1" smtClean="0"/>
              <a:t>1863: </a:t>
            </a:r>
            <a:r>
              <a:rPr lang="en-GB" altLang="en-US" sz="2800" smtClean="0"/>
              <a:t>Slavery abolished in all Dutch colonies.</a:t>
            </a:r>
            <a:endParaRPr lang="en-GB" altLang="en-US" sz="2800" b="1" smtClean="0"/>
          </a:p>
          <a:p>
            <a:pPr eaLnBrk="1" hangingPunct="1">
              <a:lnSpc>
                <a:spcPct val="80000"/>
              </a:lnSpc>
            </a:pPr>
            <a:r>
              <a:rPr lang="en-GB" altLang="en-US" sz="2800" b="1" smtClean="0"/>
              <a:t>1865: Slavery abolished in the U.S. as a result of the Thirteenth Amendment to the Constitution and the end of the Civil War</a:t>
            </a:r>
            <a:r>
              <a:rPr lang="en-GB" altLang="en-US" sz="2800" smtClean="0"/>
              <a:t>.</a:t>
            </a:r>
            <a:endParaRPr lang="en-GB" altLang="en-US" sz="2800" b="1" smtClean="0"/>
          </a:p>
          <a:p>
            <a:pPr eaLnBrk="1" hangingPunct="1">
              <a:lnSpc>
                <a:spcPct val="80000"/>
              </a:lnSpc>
            </a:pPr>
            <a:r>
              <a:rPr lang="en-GB" altLang="en-US" sz="2800" b="1" smtClean="0"/>
              <a:t>1871: </a:t>
            </a:r>
            <a:r>
              <a:rPr lang="en-GB" altLang="en-US" sz="2800" smtClean="0"/>
              <a:t>Gradual emancipation initiated in Brazil.</a:t>
            </a:r>
            <a:endParaRPr lang="en-GB" altLang="en-US" sz="2800" b="1" smtClean="0"/>
          </a:p>
          <a:p>
            <a:pPr eaLnBrk="1" hangingPunct="1">
              <a:lnSpc>
                <a:spcPct val="80000"/>
              </a:lnSpc>
            </a:pPr>
            <a:r>
              <a:rPr lang="en-GB" altLang="en-US" sz="2800" b="1" smtClean="0"/>
              <a:t>1873: </a:t>
            </a:r>
            <a:r>
              <a:rPr lang="en-GB" altLang="en-US" sz="2800" smtClean="0"/>
              <a:t>Slavery abolished in Puerto Rico.</a:t>
            </a:r>
            <a:endParaRPr lang="en-GB" altLang="en-US" sz="2800" b="1" smtClean="0"/>
          </a:p>
          <a:p>
            <a:pPr eaLnBrk="1" hangingPunct="1">
              <a:lnSpc>
                <a:spcPct val="80000"/>
              </a:lnSpc>
            </a:pPr>
            <a:r>
              <a:rPr lang="en-GB" altLang="en-US" sz="2800" b="1" smtClean="0"/>
              <a:t>1886: </a:t>
            </a:r>
            <a:r>
              <a:rPr lang="en-GB" altLang="en-US" sz="2800" smtClean="0"/>
              <a:t>Slavery abolished in Cuba.</a:t>
            </a:r>
            <a:endParaRPr lang="en-GB" altLang="en-US" sz="2800" b="1" smtClean="0"/>
          </a:p>
          <a:p>
            <a:pPr eaLnBrk="1" hangingPunct="1">
              <a:lnSpc>
                <a:spcPct val="80000"/>
              </a:lnSpc>
            </a:pPr>
            <a:r>
              <a:rPr lang="en-GB" altLang="en-US" sz="2800" b="1" smtClean="0"/>
              <a:t>1888: </a:t>
            </a:r>
            <a:r>
              <a:rPr lang="en-GB" altLang="en-US" sz="2800" smtClean="0"/>
              <a:t>Slavery abolished in Brazil.</a:t>
            </a:r>
          </a:p>
          <a:p>
            <a:pPr eaLnBrk="1" hangingPunct="1">
              <a:lnSpc>
                <a:spcPct val="80000"/>
              </a:lnSpc>
            </a:pPr>
            <a:r>
              <a:rPr lang="en-GB" altLang="en-US" sz="2800" b="1" smtClean="0"/>
              <a:t>1960s:</a:t>
            </a:r>
            <a:r>
              <a:rPr lang="en-GB" altLang="en-US" sz="2800" smtClean="0"/>
              <a:t>  Slavery abolished in Saudi Arabia and Angola</a:t>
            </a:r>
            <a:endParaRPr lang="en-US" altLang="en-US" sz="2800" smtClean="0"/>
          </a:p>
          <a:p>
            <a:pPr eaLnBrk="1" hangingPunct="1">
              <a:lnSpc>
                <a:spcPct val="80000"/>
              </a:lnSpc>
            </a:pPr>
            <a:endParaRPr lang="en-US" altLang="en-US" sz="2800" smtClean="0"/>
          </a:p>
        </p:txBody>
      </p:sp>
    </p:spTree>
    <p:extLst>
      <p:ext uri="{BB962C8B-B14F-4D97-AF65-F5344CB8AC3E}">
        <p14:creationId xmlns:p14="http://schemas.microsoft.com/office/powerpoint/2010/main" val="1707869612"/>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TotalTime>
  <Words>676</Words>
  <Application>Microsoft Office PowerPoint</Application>
  <PresentationFormat>On-screen Show (4:3)</PresentationFormat>
  <Paragraphs>53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Default Design</vt:lpstr>
      <vt:lpstr>The Middle Passage</vt:lpstr>
      <vt:lpstr>Middle Passage</vt:lpstr>
      <vt:lpstr>Middle Passage</vt:lpstr>
      <vt:lpstr>Middle Passage</vt:lpstr>
      <vt:lpstr>Middle Passage</vt:lpstr>
      <vt:lpstr>Volume of the Slave Trade</vt:lpstr>
      <vt:lpstr>PowerPoint Presentation</vt:lpstr>
      <vt:lpstr>Slavery Continues</vt:lpstr>
      <vt:lpstr>Timeline for Abolition of Slavery</vt:lpstr>
      <vt:lpstr>African Diaspora</vt:lpstr>
      <vt:lpstr>Gullah</vt:lpstr>
    </vt:vector>
  </TitlesOfParts>
  <Company>JCPS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Middle Passage</dc:title>
  <dc:creator>gilmore</dc:creator>
  <cp:lastModifiedBy>gilmore</cp:lastModifiedBy>
  <cp:revision>1</cp:revision>
  <dcterms:created xsi:type="dcterms:W3CDTF">2014-11-18T11:44:36Z</dcterms:created>
  <dcterms:modified xsi:type="dcterms:W3CDTF">2014-11-18T11:47:36Z</dcterms:modified>
</cp:coreProperties>
</file>