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4"/>
  </p:handoutMasterIdLst>
  <p:sldIdLst>
    <p:sldId id="256" r:id="rId2"/>
    <p:sldId id="257" r:id="rId3"/>
    <p:sldId id="258" r:id="rId4"/>
    <p:sldId id="27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6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4" r:id="rId21"/>
    <p:sldId id="273" r:id="rId22"/>
    <p:sldId id="275" r:id="rId23"/>
  </p:sldIdLst>
  <p:sldSz cx="9144000" cy="6858000" type="screen4x3"/>
  <p:notesSz cx="7077075" cy="89550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55" d="100"/>
          <a:sy n="55" d="100"/>
        </p:scale>
        <p:origin x="-102" y="-9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602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477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477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28087C-37B5-49F2-939C-F505E399D5D7}" type="datetimeFigureOut">
              <a:rPr lang="en-US" smtClean="0"/>
              <a:pPr/>
              <a:t>5/29/2015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05780"/>
            <a:ext cx="3066733" cy="4477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505780"/>
            <a:ext cx="3066733" cy="4477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C59B92-AB12-4E14-AD16-09A62E1AC3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7166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6408D-7E5D-4B2C-90B0-EAB8906ADFAC}" type="datetimeFigureOut">
              <a:rPr lang="en-US" smtClean="0"/>
              <a:pPr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0C52-D123-4D35-801A-F622CD9045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6408D-7E5D-4B2C-90B0-EAB8906ADFAC}" type="datetimeFigureOut">
              <a:rPr lang="en-US" smtClean="0"/>
              <a:pPr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0C52-D123-4D35-801A-F622CD9045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6408D-7E5D-4B2C-90B0-EAB8906ADFAC}" type="datetimeFigureOut">
              <a:rPr lang="en-US" smtClean="0"/>
              <a:pPr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0C52-D123-4D35-801A-F622CD9045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6408D-7E5D-4B2C-90B0-EAB8906ADFAC}" type="datetimeFigureOut">
              <a:rPr lang="en-US" smtClean="0"/>
              <a:pPr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0C52-D123-4D35-801A-F622CD9045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6408D-7E5D-4B2C-90B0-EAB8906ADFAC}" type="datetimeFigureOut">
              <a:rPr lang="en-US" smtClean="0"/>
              <a:pPr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0C52-D123-4D35-801A-F622CD9045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6408D-7E5D-4B2C-90B0-EAB8906ADFAC}" type="datetimeFigureOut">
              <a:rPr lang="en-US" smtClean="0"/>
              <a:pPr/>
              <a:t>5/29/2015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0C52-D123-4D35-801A-F622CD9045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6408D-7E5D-4B2C-90B0-EAB8906ADFAC}" type="datetimeFigureOut">
              <a:rPr lang="en-US" smtClean="0"/>
              <a:pPr/>
              <a:t>5/29/2015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0C52-D123-4D35-801A-F622CD9045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6408D-7E5D-4B2C-90B0-EAB8906ADFAC}" type="datetimeFigureOut">
              <a:rPr lang="en-US" smtClean="0"/>
              <a:pPr/>
              <a:t>5/29/2015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0C52-D123-4D35-801A-F622CD9045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6408D-7E5D-4B2C-90B0-EAB8906ADFAC}" type="datetimeFigureOut">
              <a:rPr lang="en-US" smtClean="0"/>
              <a:pPr/>
              <a:t>5/29/2015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0C52-D123-4D35-801A-F622CD9045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6408D-7E5D-4B2C-90B0-EAB8906ADFAC}" type="datetimeFigureOut">
              <a:rPr lang="en-US" smtClean="0"/>
              <a:pPr/>
              <a:t>5/29/2015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0C52-D123-4D35-801A-F622CD9045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6408D-7E5D-4B2C-90B0-EAB8906ADFAC}" type="datetimeFigureOut">
              <a:rPr lang="en-US" smtClean="0"/>
              <a:pPr/>
              <a:t>5/29/2015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0C52-D123-4D35-801A-F622CD9045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6408D-7E5D-4B2C-90B0-EAB8906ADFAC}" type="datetimeFigureOut">
              <a:rPr lang="en-US" smtClean="0"/>
              <a:pPr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10C52-D123-4D35-801A-F622CD9045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000" dirty="0" smtClean="0">
                <a:solidFill>
                  <a:srgbClr val="FF0000"/>
                </a:solidFill>
                <a:latin typeface="Matura MT Script Capitals" pitchFamily="66" charset="0"/>
              </a:rPr>
              <a:t>The Holocaust</a:t>
            </a:r>
            <a:br>
              <a:rPr lang="en-US" sz="9000" dirty="0" smtClean="0">
                <a:solidFill>
                  <a:srgbClr val="FF0000"/>
                </a:solidFill>
                <a:latin typeface="Matura MT Script Capitals" pitchFamily="66" charset="0"/>
              </a:rPr>
            </a:br>
            <a:r>
              <a:rPr lang="en-US" sz="9000" dirty="0" smtClean="0">
                <a:solidFill>
                  <a:srgbClr val="FF0000"/>
                </a:solidFill>
                <a:latin typeface="Matura MT Script Capitals" pitchFamily="66" charset="0"/>
              </a:rPr>
              <a:t>“</a:t>
            </a:r>
            <a:r>
              <a:rPr lang="en-US" sz="9000" dirty="0" err="1" smtClean="0">
                <a:solidFill>
                  <a:srgbClr val="FF0000"/>
                </a:solidFill>
                <a:latin typeface="Matura MT Script Capitals" pitchFamily="66" charset="0"/>
              </a:rPr>
              <a:t>Shoah</a:t>
            </a:r>
            <a:r>
              <a:rPr lang="en-US" sz="9000" dirty="0" smtClean="0">
                <a:solidFill>
                  <a:srgbClr val="FF0000"/>
                </a:solidFill>
                <a:latin typeface="Matura MT Script Capitals" pitchFamily="66" charset="0"/>
              </a:rPr>
              <a:t>”</a:t>
            </a:r>
            <a:endParaRPr lang="en-US" sz="9000" dirty="0">
              <a:solidFill>
                <a:srgbClr val="FF0000"/>
              </a:solidFill>
              <a:latin typeface="Matura MT Script Capital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Matura MT Script Capitals" pitchFamily="66" charset="0"/>
              </a:rPr>
              <a:t>Ghetto</a:t>
            </a:r>
            <a:endParaRPr lang="en-US" sz="5400" dirty="0">
              <a:latin typeface="Matura MT Script Capital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10200"/>
          </a:xfrm>
        </p:spPr>
        <p:txBody>
          <a:bodyPr>
            <a:normAutofit lnSpcReduction="10000"/>
          </a:bodyPr>
          <a:lstStyle/>
          <a:p>
            <a:r>
              <a:rPr lang="en-US" sz="4400" dirty="0" smtClean="0"/>
              <a:t>Trains brought in to “liquidate” ghettos, transport to camps, as many as 1000 per day</a:t>
            </a:r>
          </a:p>
          <a:p>
            <a:r>
              <a:rPr lang="en-US" sz="4400" dirty="0" smtClean="0"/>
              <a:t>Warsaw Ghetto Uprising</a:t>
            </a:r>
          </a:p>
          <a:p>
            <a:pPr lvl="1"/>
            <a:r>
              <a:rPr lang="en-US" sz="4000" dirty="0" smtClean="0"/>
              <a:t>April 1943, Nazis attempting to “liquidate” ghetto</a:t>
            </a:r>
          </a:p>
          <a:p>
            <a:pPr lvl="1"/>
            <a:r>
              <a:rPr lang="en-US" sz="4000" dirty="0" smtClean="0"/>
              <a:t>Held out for 28 days, longer than some countries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Matura MT Script Capitals" pitchFamily="66" charset="0"/>
              </a:rPr>
              <a:t>Nazi Camps</a:t>
            </a:r>
            <a:endParaRPr lang="en-US" sz="5400" dirty="0">
              <a:latin typeface="Matura MT Script Capital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5410200"/>
          </a:xfrm>
        </p:spPr>
        <p:txBody>
          <a:bodyPr>
            <a:normAutofit lnSpcReduction="10000"/>
          </a:bodyPr>
          <a:lstStyle/>
          <a:p>
            <a:r>
              <a:rPr lang="en-US" sz="4400" dirty="0" smtClean="0"/>
              <a:t>Nazi Germany had many types of camps- concentration, labor, POW, extermination, transit</a:t>
            </a:r>
          </a:p>
          <a:p>
            <a:r>
              <a:rPr lang="en-US" sz="4400" dirty="0" smtClean="0"/>
              <a:t>One of the first, Dachau, opened March 20, 1933</a:t>
            </a:r>
          </a:p>
          <a:p>
            <a:r>
              <a:rPr lang="en-US" sz="4400" dirty="0" smtClean="0"/>
              <a:t>1933-1938 most camps were concentration for political prisoners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Matura MT Script Capitals" pitchFamily="66" charset="0"/>
              </a:rPr>
              <a:t>Nazi Camps</a:t>
            </a:r>
            <a:endParaRPr lang="en-US" sz="5400" dirty="0">
              <a:latin typeface="Matura MT Script Capital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Most people transported in cattle cars (RR)</a:t>
            </a:r>
          </a:p>
          <a:p>
            <a:r>
              <a:rPr lang="en-US" sz="4400" dirty="0" smtClean="0"/>
              <a:t>No food, water, toilets, ventilation</a:t>
            </a:r>
          </a:p>
          <a:p>
            <a:r>
              <a:rPr lang="en-US" sz="4400" dirty="0" smtClean="0"/>
              <a:t>Longest transport took 18 days</a:t>
            </a:r>
          </a:p>
          <a:p>
            <a:r>
              <a:rPr lang="en-US" sz="4400" dirty="0" smtClean="0"/>
              <a:t>Often too crowded- had to wait in open for next train </a:t>
            </a:r>
            <a:r>
              <a:rPr lang="en-US" sz="4400" smtClean="0"/>
              <a:t>for days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Matura MT Script Capitals" pitchFamily="66" charset="0"/>
              </a:rPr>
              <a:t>Nazi Camps</a:t>
            </a:r>
            <a:endParaRPr lang="en-US" sz="5400" dirty="0">
              <a:latin typeface="Matura MT Script Capital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51816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After </a:t>
            </a:r>
            <a:r>
              <a:rPr lang="en-US" sz="4400" dirty="0" err="1" smtClean="0"/>
              <a:t>Kristallnacht</a:t>
            </a:r>
            <a:r>
              <a:rPr lang="en-US" sz="4400" dirty="0" smtClean="0"/>
              <a:t>, persecution of Jews more organized, many sent to camps-transit and concentration</a:t>
            </a:r>
          </a:p>
          <a:p>
            <a:r>
              <a:rPr lang="en-US" sz="4400" dirty="0" smtClean="0"/>
              <a:t>Eventually Jews sent straight to extermination camps</a:t>
            </a:r>
          </a:p>
          <a:p>
            <a:r>
              <a:rPr lang="en-US" sz="4400" dirty="0" smtClean="0"/>
              <a:t>Extermination camps designed to kill quickly and efficiently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Matura MT Script Capitals" pitchFamily="66" charset="0"/>
              </a:rPr>
              <a:t>Concentration Camps</a:t>
            </a:r>
            <a:endParaRPr lang="en-US" sz="5400" dirty="0">
              <a:latin typeface="Matura MT Script Capital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sz="4400" dirty="0" smtClean="0"/>
              <a:t>Prisoners subjected to hard work</a:t>
            </a:r>
          </a:p>
          <a:p>
            <a:r>
              <a:rPr lang="en-US" sz="4400" dirty="0" smtClean="0"/>
              <a:t>Given little food</a:t>
            </a:r>
          </a:p>
          <a:p>
            <a:r>
              <a:rPr lang="en-US" sz="4400" dirty="0" smtClean="0"/>
              <a:t>Crowded-sleep 3-4 per bunk, no mattress or covers</a:t>
            </a:r>
          </a:p>
          <a:p>
            <a:r>
              <a:rPr lang="en-US" sz="4400" dirty="0" smtClean="0"/>
              <a:t>Torture common</a:t>
            </a:r>
          </a:p>
          <a:p>
            <a:r>
              <a:rPr lang="en-US" sz="4400" dirty="0" smtClean="0"/>
              <a:t>Medical experiments conducted- Dr. Josef </a:t>
            </a:r>
            <a:r>
              <a:rPr lang="en-US" sz="4400" dirty="0" err="1" smtClean="0"/>
              <a:t>Mengele</a:t>
            </a:r>
            <a:r>
              <a:rPr lang="en-US" sz="4400" dirty="0" smtClean="0"/>
              <a:t> (“Angel of Death”)</a:t>
            </a:r>
          </a:p>
          <a:p>
            <a:r>
              <a:rPr lang="en-US" sz="4400" dirty="0" smtClean="0"/>
              <a:t>Death frequent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Matura MT Script Capitals" pitchFamily="66" charset="0"/>
              </a:rPr>
              <a:t>Extermination Camps</a:t>
            </a:r>
            <a:endParaRPr lang="en-US" sz="5400" dirty="0">
              <a:latin typeface="Matura MT Script Capital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Nazis built six extermination camps-</a:t>
            </a:r>
            <a:r>
              <a:rPr lang="en-US" sz="4400" dirty="0" err="1" smtClean="0"/>
              <a:t>Chelmno</a:t>
            </a:r>
            <a:r>
              <a:rPr lang="en-US" sz="4400" dirty="0" smtClean="0"/>
              <a:t>, </a:t>
            </a:r>
            <a:r>
              <a:rPr lang="en-US" sz="4400" dirty="0" err="1" smtClean="0"/>
              <a:t>Belzec</a:t>
            </a:r>
            <a:r>
              <a:rPr lang="en-US" sz="4400" dirty="0" smtClean="0"/>
              <a:t>, </a:t>
            </a:r>
            <a:r>
              <a:rPr lang="en-US" sz="4400" dirty="0" err="1" smtClean="0"/>
              <a:t>Sobibor</a:t>
            </a:r>
            <a:r>
              <a:rPr lang="en-US" sz="4400" dirty="0" smtClean="0"/>
              <a:t>, Treblinka, Auschwitz, </a:t>
            </a:r>
            <a:r>
              <a:rPr lang="en-US" sz="4400" dirty="0" err="1" smtClean="0"/>
              <a:t>Majdanek</a:t>
            </a:r>
            <a:r>
              <a:rPr lang="en-US" sz="4400" dirty="0" smtClean="0"/>
              <a:t>- all in Poland</a:t>
            </a:r>
          </a:p>
          <a:p>
            <a:r>
              <a:rPr lang="en-US" sz="4400" dirty="0" smtClean="0"/>
              <a:t>All used gas chambers except </a:t>
            </a:r>
            <a:r>
              <a:rPr lang="en-US" sz="4400" smtClean="0"/>
              <a:t>Chelmno</a:t>
            </a:r>
            <a:r>
              <a:rPr lang="en-US" sz="4400" dirty="0" smtClean="0"/>
              <a:t> (used vans)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Matura MT Script Capitals" pitchFamily="66" charset="0"/>
              </a:rPr>
              <a:t>Extermination Camps</a:t>
            </a:r>
            <a:endParaRPr lang="en-US" sz="5400" dirty="0">
              <a:latin typeface="Matura MT Script Capital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1816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Prisoners told they needed to shower and be disinfected</a:t>
            </a:r>
          </a:p>
          <a:p>
            <a:r>
              <a:rPr lang="en-US" sz="4400" dirty="0" smtClean="0"/>
              <a:t>Undressed and then entered the chamber</a:t>
            </a:r>
          </a:p>
          <a:p>
            <a:r>
              <a:rPr lang="en-US" sz="4400" dirty="0" smtClean="0"/>
              <a:t>Gas (</a:t>
            </a:r>
            <a:r>
              <a:rPr lang="en-US" sz="4400" dirty="0" err="1" smtClean="0"/>
              <a:t>Zyklon</a:t>
            </a:r>
            <a:r>
              <a:rPr lang="en-US" sz="4400" dirty="0" smtClean="0"/>
              <a:t>-B) was originally an insecticide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Matura MT Script Capitals" pitchFamily="66" charset="0"/>
              </a:rPr>
              <a:t>Extermination Camps</a:t>
            </a:r>
            <a:endParaRPr lang="en-US" sz="5400" dirty="0">
              <a:latin typeface="Matura MT Script Capital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915400" cy="5181600"/>
          </a:xfrm>
        </p:spPr>
        <p:txBody>
          <a:bodyPr>
            <a:noAutofit/>
          </a:bodyPr>
          <a:lstStyle/>
          <a:p>
            <a:r>
              <a:rPr lang="en-US" sz="4400" dirty="0" smtClean="0"/>
              <a:t>Gas enters lower layers of the chambers, rose toward the ceiling</a:t>
            </a:r>
          </a:p>
          <a:p>
            <a:r>
              <a:rPr lang="en-US" sz="4400" dirty="0" smtClean="0"/>
              <a:t>Took about 20 minutes to kill</a:t>
            </a:r>
          </a:p>
          <a:p>
            <a:r>
              <a:rPr lang="en-US" sz="4400" dirty="0" smtClean="0"/>
              <a:t>Chambers held as many as 2000</a:t>
            </a:r>
          </a:p>
          <a:p>
            <a:r>
              <a:rPr lang="en-US" sz="4400" dirty="0" smtClean="0"/>
              <a:t>Bodies relieved of any valuables, then cremated either in ovens or open pits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Matura MT Script Capitals" pitchFamily="66" charset="0"/>
              </a:rPr>
              <a:t>Extermination Camps</a:t>
            </a:r>
            <a:endParaRPr lang="en-US" sz="5400" dirty="0">
              <a:latin typeface="Matura MT Script Capital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Estimated Jewish deaths</a:t>
            </a:r>
          </a:p>
          <a:p>
            <a:pPr lvl="1"/>
            <a:r>
              <a:rPr lang="en-US" sz="4000" dirty="0" smtClean="0"/>
              <a:t>Auschwitz	1,100,000</a:t>
            </a:r>
          </a:p>
          <a:p>
            <a:pPr lvl="1"/>
            <a:r>
              <a:rPr lang="en-US" sz="4000" dirty="0" err="1" smtClean="0"/>
              <a:t>Belzec</a:t>
            </a:r>
            <a:r>
              <a:rPr lang="en-US" sz="4000" dirty="0" smtClean="0"/>
              <a:t>		    550, 500</a:t>
            </a:r>
          </a:p>
          <a:p>
            <a:pPr lvl="1"/>
            <a:r>
              <a:rPr lang="en-US" sz="4000" dirty="0" err="1" smtClean="0"/>
              <a:t>Chelmno</a:t>
            </a:r>
            <a:r>
              <a:rPr lang="en-US" sz="4000" dirty="0" smtClean="0"/>
              <a:t>		    340,000 (1</a:t>
            </a:r>
            <a:r>
              <a:rPr lang="en-US" sz="4000" baseline="30000" dirty="0" smtClean="0"/>
              <a:t>st</a:t>
            </a:r>
            <a:r>
              <a:rPr lang="en-US" sz="4000" dirty="0" smtClean="0"/>
              <a:t> Jew)</a:t>
            </a:r>
          </a:p>
          <a:p>
            <a:pPr lvl="1"/>
            <a:r>
              <a:rPr lang="en-US" sz="4000" dirty="0" err="1" smtClean="0"/>
              <a:t>Majdanek</a:t>
            </a:r>
            <a:r>
              <a:rPr lang="en-US" sz="4000" dirty="0" smtClean="0"/>
              <a:t>	    380,000</a:t>
            </a:r>
          </a:p>
          <a:p>
            <a:pPr lvl="1"/>
            <a:r>
              <a:rPr lang="en-US" sz="4000" dirty="0" err="1" smtClean="0"/>
              <a:t>Sobibor</a:t>
            </a:r>
            <a:r>
              <a:rPr lang="en-US" sz="4000" dirty="0" smtClean="0"/>
              <a:t>		    250,000</a:t>
            </a:r>
          </a:p>
          <a:p>
            <a:pPr lvl="1"/>
            <a:r>
              <a:rPr lang="en-US" sz="4000" dirty="0" smtClean="0"/>
              <a:t>Treblinka		    870,000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Matura MT Script Capitals" pitchFamily="66" charset="0"/>
              </a:rPr>
              <a:t>Miscellaneous</a:t>
            </a:r>
            <a:endParaRPr lang="en-US" sz="5400" dirty="0">
              <a:latin typeface="Matura MT Script Capital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54102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More than half Jewish victims were female</a:t>
            </a:r>
          </a:p>
          <a:p>
            <a:r>
              <a:rPr lang="en-US" sz="4400" dirty="0" smtClean="0"/>
              <a:t>Medical experiments included putting twins together to make Siamese twins, using human skin as lampshades, ways to stop bullet wounds from bleeding out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Matura MT Script Capitals" pitchFamily="66" charset="0"/>
              </a:rPr>
              <a:t>Holocaust</a:t>
            </a:r>
            <a:endParaRPr lang="en-US" sz="5400" dirty="0">
              <a:latin typeface="Matura MT Script Capital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9530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Defined as the systematic state-sponsored killing of approximately six million Jewish men, women, and children and millions of others by Nazi Germany and its collaborators during WWII</a:t>
            </a:r>
          </a:p>
          <a:p>
            <a:r>
              <a:rPr lang="en-US" sz="4400" dirty="0" smtClean="0"/>
              <a:t>Germans called it the Final Solution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Matura MT Script Capitals" pitchFamily="66" charset="0"/>
              </a:rPr>
              <a:t>Miscellaneous</a:t>
            </a:r>
            <a:endParaRPr lang="en-US" sz="5400" dirty="0">
              <a:latin typeface="Matura MT Script Capital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763000" cy="52578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First camp liberated by Western Allies was Bergen-Belsen on April 15, 1945 liberating 41,000</a:t>
            </a:r>
          </a:p>
          <a:p>
            <a:r>
              <a:rPr lang="en-US" sz="4400" dirty="0" smtClean="0"/>
              <a:t>General Eisenhower ordered every citizen of Gotha (nearby town) to tour Buchenwald-mayor hanged himself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Matura MT Script Capitals" pitchFamily="66" charset="0"/>
              </a:rPr>
              <a:t>Miscellaneous</a:t>
            </a:r>
            <a:endParaRPr lang="en-US" sz="5400" dirty="0">
              <a:latin typeface="Matura MT Script Capital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54102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Between 1945-1985 approximately 5,000 convicted Nazi war criminals were executed</a:t>
            </a:r>
          </a:p>
          <a:p>
            <a:r>
              <a:rPr lang="en-US" sz="4400" dirty="0" smtClean="0"/>
              <a:t>January 20, 1942 </a:t>
            </a:r>
            <a:r>
              <a:rPr lang="en-US" sz="4400" dirty="0" err="1" smtClean="0"/>
              <a:t>Wannsee</a:t>
            </a:r>
            <a:r>
              <a:rPr lang="en-US" sz="4400" dirty="0" smtClean="0"/>
              <a:t> Conference-Nazis discussed how to complete exterminations-stepped up frequency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Matura MT Script Capitals" pitchFamily="66" charset="0"/>
              </a:rPr>
              <a:t>Holocaust</a:t>
            </a:r>
            <a:endParaRPr lang="en-US" sz="5400" dirty="0">
              <a:latin typeface="Matura MT Script Capital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4102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Over 11 million murdered</a:t>
            </a:r>
          </a:p>
          <a:p>
            <a:r>
              <a:rPr lang="en-US" sz="4400" dirty="0" smtClean="0"/>
              <a:t>About 6 million were Jews</a:t>
            </a:r>
          </a:p>
          <a:p>
            <a:pPr lvl="1"/>
            <a:r>
              <a:rPr lang="en-US" sz="4000" dirty="0" smtClean="0"/>
              <a:t>2/3 of all Jews in Europe, 1/3 of ALL</a:t>
            </a:r>
          </a:p>
          <a:p>
            <a:r>
              <a:rPr lang="en-US" sz="4400" dirty="0" smtClean="0"/>
              <a:t>Others included gypsies (</a:t>
            </a:r>
            <a:r>
              <a:rPr lang="en-US" sz="4400" dirty="0" err="1" smtClean="0"/>
              <a:t>Romas</a:t>
            </a:r>
            <a:r>
              <a:rPr lang="en-US" sz="4400" dirty="0" smtClean="0"/>
              <a:t>), Jehovah’s Witnesses, mentally &amp; physically disabled, homosexuals, POWs, other enemies of the state 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The UNITED STATES - Kentucky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1912: city </a:t>
            </a:r>
            <a:r>
              <a:rPr lang="en-US" dirty="0"/>
              <a:t>bldg. </a:t>
            </a:r>
            <a:r>
              <a:rPr lang="en-US" dirty="0" smtClean="0"/>
              <a:t>permits issued for housing must be in designated areas of the city for certain races</a:t>
            </a:r>
            <a:endParaRPr lang="en-US" dirty="0"/>
          </a:p>
          <a:p>
            <a:r>
              <a:rPr lang="en-US" dirty="0"/>
              <a:t>1915, </a:t>
            </a:r>
            <a:r>
              <a:rPr lang="en-US" dirty="0" smtClean="0"/>
              <a:t>1932: separate schools for different races</a:t>
            </a:r>
            <a:endParaRPr lang="en-US" dirty="0"/>
          </a:p>
          <a:p>
            <a:r>
              <a:rPr lang="en-US" dirty="0" smtClean="0"/>
              <a:t>1918: separate prisons for different races</a:t>
            </a:r>
            <a:endParaRPr lang="en-US" dirty="0"/>
          </a:p>
          <a:p>
            <a:r>
              <a:rPr lang="en-US" dirty="0" smtClean="0"/>
              <a:t>1932: different races may not live in the same apt </a:t>
            </a:r>
            <a:r>
              <a:rPr lang="en-US" dirty="0"/>
              <a:t>bldgs.</a:t>
            </a:r>
          </a:p>
          <a:p>
            <a:r>
              <a:rPr lang="en-US" dirty="0" smtClean="0"/>
              <a:t>1932: different races </a:t>
            </a:r>
            <a:r>
              <a:rPr lang="en-US" dirty="0"/>
              <a:t>not allowed to </a:t>
            </a:r>
            <a:r>
              <a:rPr lang="en-US" dirty="0" smtClean="0"/>
              <a:t>marry; includes Native Americans</a:t>
            </a:r>
            <a:endParaRPr lang="en-US" dirty="0"/>
          </a:p>
          <a:p>
            <a:r>
              <a:rPr lang="en-US" dirty="0" smtClean="0"/>
              <a:t>1948: Blacks are not allowed to obtain a post graduate degree </a:t>
            </a:r>
            <a:r>
              <a:rPr lang="en-US" dirty="0"/>
              <a:t>in health </a:t>
            </a:r>
            <a:r>
              <a:rPr lang="en-US" dirty="0" smtClean="0"/>
              <a:t>care (no doctors)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22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Matura MT Script Capitals" pitchFamily="66" charset="0"/>
              </a:rPr>
              <a:t>Persecution Begins</a:t>
            </a:r>
            <a:endParaRPr lang="en-US" sz="5400" dirty="0">
              <a:latin typeface="Matura MT Script Capital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1816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April 4, 1933 first action against Jews-boycott of Jewish businesses</a:t>
            </a:r>
          </a:p>
          <a:p>
            <a:r>
              <a:rPr lang="en-US" sz="4400" dirty="0" smtClean="0"/>
              <a:t>1935- Nuremberg Laws</a:t>
            </a:r>
          </a:p>
          <a:p>
            <a:pPr lvl="1"/>
            <a:r>
              <a:rPr lang="en-US" sz="4000" dirty="0" smtClean="0"/>
              <a:t>Denied all Jews citizenship</a:t>
            </a:r>
          </a:p>
          <a:p>
            <a:pPr lvl="1"/>
            <a:r>
              <a:rPr lang="en-US" sz="4000" dirty="0" smtClean="0"/>
              <a:t>Denied other civil liberties</a:t>
            </a:r>
          </a:p>
          <a:p>
            <a:pPr lvl="1"/>
            <a:r>
              <a:rPr lang="en-US" sz="4000" dirty="0" smtClean="0"/>
              <a:t>Prohibited marriage between Jews and Germans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Matura MT Script Capitals" pitchFamily="66" charset="0"/>
              </a:rPr>
              <a:t>Persecution Begins</a:t>
            </a:r>
            <a:endParaRPr lang="en-US" sz="5400" dirty="0">
              <a:latin typeface="Matura MT Script Capital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sz="4400" dirty="0" smtClean="0"/>
              <a:t>Other anti-Jewish laws the next few years included:</a:t>
            </a:r>
          </a:p>
          <a:p>
            <a:pPr lvl="1"/>
            <a:r>
              <a:rPr lang="en-US" sz="4000" dirty="0" smtClean="0"/>
              <a:t>Exclusion from public places like parks</a:t>
            </a:r>
          </a:p>
          <a:p>
            <a:pPr lvl="1"/>
            <a:r>
              <a:rPr lang="en-US" sz="4000" dirty="0" smtClean="0"/>
              <a:t>Fired from government jobs</a:t>
            </a:r>
          </a:p>
          <a:p>
            <a:pPr lvl="1"/>
            <a:r>
              <a:rPr lang="en-US" sz="4000" dirty="0" smtClean="0"/>
              <a:t>Register property</a:t>
            </a:r>
          </a:p>
          <a:p>
            <a:pPr lvl="1"/>
            <a:r>
              <a:rPr lang="en-US" sz="4000" dirty="0" smtClean="0"/>
              <a:t>Prevented Jewish doctors from working on anyone not Jewish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Matura MT Script Capitals" pitchFamily="66" charset="0"/>
              </a:rPr>
              <a:t>Persecution</a:t>
            </a:r>
            <a:endParaRPr lang="en-US" sz="5400" dirty="0">
              <a:latin typeface="Matura MT Script Capital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334000"/>
          </a:xfrm>
        </p:spPr>
        <p:txBody>
          <a:bodyPr>
            <a:normAutofit fontScale="92500" lnSpcReduction="20000"/>
          </a:bodyPr>
          <a:lstStyle/>
          <a:p>
            <a:r>
              <a:rPr lang="en-US" sz="4400" dirty="0" err="1" smtClean="0"/>
              <a:t>Kristallnacht</a:t>
            </a:r>
            <a:r>
              <a:rPr lang="en-US" sz="4400" dirty="0" smtClean="0"/>
              <a:t>- November 9-10, 1938</a:t>
            </a:r>
          </a:p>
          <a:p>
            <a:pPr lvl="1"/>
            <a:r>
              <a:rPr lang="en-US" sz="4000" dirty="0" smtClean="0"/>
              <a:t>Night of violence, physical attacks on Jews</a:t>
            </a:r>
          </a:p>
          <a:p>
            <a:pPr lvl="1"/>
            <a:r>
              <a:rPr lang="en-US" sz="4000" dirty="0" smtClean="0"/>
              <a:t>Pillaging/burning synagogues</a:t>
            </a:r>
          </a:p>
          <a:p>
            <a:pPr lvl="1"/>
            <a:r>
              <a:rPr lang="en-US" sz="4000" dirty="0" smtClean="0"/>
              <a:t>Breaking windows/destroying Jewish businesses, looting stores</a:t>
            </a:r>
          </a:p>
          <a:p>
            <a:pPr lvl="1"/>
            <a:r>
              <a:rPr lang="en-US" sz="4000" dirty="0" smtClean="0"/>
              <a:t>30,000 Jews arrested, sent to concentration camps</a:t>
            </a:r>
          </a:p>
          <a:p>
            <a:r>
              <a:rPr lang="en-US" sz="4400" dirty="0" smtClean="0"/>
              <a:t>1939 Jews ordered to wear yellow Star of David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Matura MT Script Capitals" pitchFamily="66" charset="0"/>
              </a:rPr>
              <a:t>Ghettos</a:t>
            </a:r>
            <a:endParaRPr lang="en-US" sz="5400" dirty="0">
              <a:latin typeface="Matura MT Script Capital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Most run-down section of a city where the Jews were forced to live</a:t>
            </a:r>
          </a:p>
          <a:p>
            <a:r>
              <a:rPr lang="en-US" sz="4400" dirty="0" smtClean="0"/>
              <a:t>Many had barbed wire or walls preventing escape</a:t>
            </a:r>
          </a:p>
          <a:p>
            <a:r>
              <a:rPr lang="en-US" sz="4400" dirty="0" smtClean="0"/>
              <a:t>Jews were deported from all over Europe to live in the ghettos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Matura MT Script Capitals" pitchFamily="66" charset="0"/>
              </a:rPr>
              <a:t>Ghettos</a:t>
            </a:r>
            <a:endParaRPr lang="en-US" sz="5400" dirty="0">
              <a:latin typeface="Matura MT Script Capital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sz="4400" dirty="0" smtClean="0"/>
              <a:t>Life in the ghetto was regulated by a “</a:t>
            </a:r>
            <a:r>
              <a:rPr lang="en-US" sz="4400" dirty="0" err="1" smtClean="0"/>
              <a:t>Judenrat</a:t>
            </a:r>
            <a:r>
              <a:rPr lang="en-US" sz="4400" dirty="0" smtClean="0"/>
              <a:t>” (Jewish Council)</a:t>
            </a:r>
          </a:p>
          <a:p>
            <a:r>
              <a:rPr lang="en-US" sz="4400" dirty="0" smtClean="0"/>
              <a:t>Major ghettos in Lodz, Minsk, Riga, Vilna, and Warsaw (largest)</a:t>
            </a:r>
          </a:p>
          <a:p>
            <a:r>
              <a:rPr lang="en-US" sz="4400" dirty="0" smtClean="0"/>
              <a:t>Warsaw population of the ghetto estimated at 400,000 (about 1% died each </a:t>
            </a:r>
            <a:r>
              <a:rPr lang="en-US" sz="4400" smtClean="0"/>
              <a:t>day</a:t>
            </a:r>
            <a:r>
              <a:rPr lang="en-US" sz="4400" smtClean="0"/>
              <a:t>)</a:t>
            </a:r>
            <a:endParaRPr lang="en-US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857</TotalTime>
  <Words>725</Words>
  <Application>Microsoft Office PowerPoint</Application>
  <PresentationFormat>On-screen Show (4:3)</PresentationFormat>
  <Paragraphs>97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The Holocaust “Shoah”</vt:lpstr>
      <vt:lpstr>Holocaust</vt:lpstr>
      <vt:lpstr>Holocaust</vt:lpstr>
      <vt:lpstr>The UNITED STATES - Kentucky</vt:lpstr>
      <vt:lpstr>Persecution Begins</vt:lpstr>
      <vt:lpstr>Persecution Begins</vt:lpstr>
      <vt:lpstr>Persecution</vt:lpstr>
      <vt:lpstr>Ghettos</vt:lpstr>
      <vt:lpstr>Ghettos</vt:lpstr>
      <vt:lpstr>Ghetto</vt:lpstr>
      <vt:lpstr>Nazi Camps</vt:lpstr>
      <vt:lpstr>Nazi Camps</vt:lpstr>
      <vt:lpstr>Nazi Camps</vt:lpstr>
      <vt:lpstr>Concentration Camps</vt:lpstr>
      <vt:lpstr>Extermination Camps</vt:lpstr>
      <vt:lpstr>Extermination Camps</vt:lpstr>
      <vt:lpstr>Extermination Camps</vt:lpstr>
      <vt:lpstr>Extermination Camps</vt:lpstr>
      <vt:lpstr>Miscellaneous</vt:lpstr>
      <vt:lpstr>Miscellaneous</vt:lpstr>
      <vt:lpstr>Miscellaneous</vt:lpstr>
      <vt:lpstr>PowerPoint Presentation</vt:lpstr>
    </vt:vector>
  </TitlesOfParts>
  <Company>JCPS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Holocaust</dc:title>
  <dc:creator>ddudley9</dc:creator>
  <cp:lastModifiedBy>gilmore</cp:lastModifiedBy>
  <cp:revision>25</cp:revision>
  <dcterms:created xsi:type="dcterms:W3CDTF">2012-04-25T02:39:11Z</dcterms:created>
  <dcterms:modified xsi:type="dcterms:W3CDTF">2015-05-29T10:50:12Z</dcterms:modified>
</cp:coreProperties>
</file>