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299B22D-2A90-402D-97F2-691C129CF055}" type="datetimeFigureOut">
              <a:rPr lang="en-US" smtClean="0"/>
              <a:t>11/5/2014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84B47A-8CE3-4DCF-B1D3-02F5158347ED}" type="slidenum">
              <a:rPr lang="en-US" smtClean="0"/>
              <a:t>‹#›</a:t>
            </a:fld>
            <a:endParaRPr lang="en-US"/>
          </a:p>
        </p:txBody>
      </p:sp>
    </p:spTree>
    <p:extLst>
      <p:ext uri="{BB962C8B-B14F-4D97-AF65-F5344CB8AC3E}">
        <p14:creationId xmlns:p14="http://schemas.microsoft.com/office/powerpoint/2010/main" val="27289948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99B22D-2A90-402D-97F2-691C129CF055}" type="datetimeFigureOut">
              <a:rPr lang="en-US" smtClean="0"/>
              <a:t>11/5/2014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84B47A-8CE3-4DCF-B1D3-02F5158347ED}" type="slidenum">
              <a:rPr lang="en-US" smtClean="0"/>
              <a:t>‹#›</a:t>
            </a:fld>
            <a:endParaRPr lang="en-US"/>
          </a:p>
        </p:txBody>
      </p:sp>
    </p:spTree>
    <p:extLst>
      <p:ext uri="{BB962C8B-B14F-4D97-AF65-F5344CB8AC3E}">
        <p14:creationId xmlns:p14="http://schemas.microsoft.com/office/powerpoint/2010/main" val="2359745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99B22D-2A90-402D-97F2-691C129CF055}" type="datetimeFigureOut">
              <a:rPr lang="en-US" smtClean="0"/>
              <a:t>11/5/2014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84B47A-8CE3-4DCF-B1D3-02F5158347ED}" type="slidenum">
              <a:rPr lang="en-US" smtClean="0"/>
              <a:t>‹#›</a:t>
            </a:fld>
            <a:endParaRPr lang="en-US"/>
          </a:p>
        </p:txBody>
      </p:sp>
    </p:spTree>
    <p:extLst>
      <p:ext uri="{BB962C8B-B14F-4D97-AF65-F5344CB8AC3E}">
        <p14:creationId xmlns:p14="http://schemas.microsoft.com/office/powerpoint/2010/main" val="33319240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B853CC9-DDCF-41D0-A223-9A66008FA0FF}" type="slidenum">
              <a:rPr lang="en-US"/>
              <a:pPr>
                <a:defRPr/>
              </a:pPr>
              <a:t>‹#›</a:t>
            </a:fld>
            <a:endParaRPr lang="en-US"/>
          </a:p>
        </p:txBody>
      </p:sp>
    </p:spTree>
    <p:extLst>
      <p:ext uri="{BB962C8B-B14F-4D97-AF65-F5344CB8AC3E}">
        <p14:creationId xmlns:p14="http://schemas.microsoft.com/office/powerpoint/2010/main" val="2444681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99B22D-2A90-402D-97F2-691C129CF055}" type="datetimeFigureOut">
              <a:rPr lang="en-US" smtClean="0"/>
              <a:t>11/5/2014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84B47A-8CE3-4DCF-B1D3-02F5158347ED}" type="slidenum">
              <a:rPr lang="en-US" smtClean="0"/>
              <a:t>‹#›</a:t>
            </a:fld>
            <a:endParaRPr lang="en-US"/>
          </a:p>
        </p:txBody>
      </p:sp>
    </p:spTree>
    <p:extLst>
      <p:ext uri="{BB962C8B-B14F-4D97-AF65-F5344CB8AC3E}">
        <p14:creationId xmlns:p14="http://schemas.microsoft.com/office/powerpoint/2010/main" val="2051305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99B22D-2A90-402D-97F2-691C129CF055}" type="datetimeFigureOut">
              <a:rPr lang="en-US" smtClean="0"/>
              <a:t>11/5/2014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84B47A-8CE3-4DCF-B1D3-02F5158347ED}" type="slidenum">
              <a:rPr lang="en-US" smtClean="0"/>
              <a:t>‹#›</a:t>
            </a:fld>
            <a:endParaRPr lang="en-US"/>
          </a:p>
        </p:txBody>
      </p:sp>
    </p:spTree>
    <p:extLst>
      <p:ext uri="{BB962C8B-B14F-4D97-AF65-F5344CB8AC3E}">
        <p14:creationId xmlns:p14="http://schemas.microsoft.com/office/powerpoint/2010/main" val="1647232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299B22D-2A90-402D-97F2-691C129CF055}" type="datetimeFigureOut">
              <a:rPr lang="en-US" smtClean="0"/>
              <a:t>11/5/2014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84B47A-8CE3-4DCF-B1D3-02F5158347ED}" type="slidenum">
              <a:rPr lang="en-US" smtClean="0"/>
              <a:t>‹#›</a:t>
            </a:fld>
            <a:endParaRPr lang="en-US"/>
          </a:p>
        </p:txBody>
      </p:sp>
    </p:spTree>
    <p:extLst>
      <p:ext uri="{BB962C8B-B14F-4D97-AF65-F5344CB8AC3E}">
        <p14:creationId xmlns:p14="http://schemas.microsoft.com/office/powerpoint/2010/main" val="11751272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299B22D-2A90-402D-97F2-691C129CF055}" type="datetimeFigureOut">
              <a:rPr lang="en-US" smtClean="0"/>
              <a:t>11/5/2014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84B47A-8CE3-4DCF-B1D3-02F5158347ED}" type="slidenum">
              <a:rPr lang="en-US" smtClean="0"/>
              <a:t>‹#›</a:t>
            </a:fld>
            <a:endParaRPr lang="en-US"/>
          </a:p>
        </p:txBody>
      </p:sp>
    </p:spTree>
    <p:extLst>
      <p:ext uri="{BB962C8B-B14F-4D97-AF65-F5344CB8AC3E}">
        <p14:creationId xmlns:p14="http://schemas.microsoft.com/office/powerpoint/2010/main" val="197047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299B22D-2A90-402D-97F2-691C129CF055}" type="datetimeFigureOut">
              <a:rPr lang="en-US" smtClean="0"/>
              <a:t>11/5/2014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84B47A-8CE3-4DCF-B1D3-02F5158347ED}" type="slidenum">
              <a:rPr lang="en-US" smtClean="0"/>
              <a:t>‹#›</a:t>
            </a:fld>
            <a:endParaRPr lang="en-US"/>
          </a:p>
        </p:txBody>
      </p:sp>
    </p:spTree>
    <p:extLst>
      <p:ext uri="{BB962C8B-B14F-4D97-AF65-F5344CB8AC3E}">
        <p14:creationId xmlns:p14="http://schemas.microsoft.com/office/powerpoint/2010/main" val="13635327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99B22D-2A90-402D-97F2-691C129CF055}" type="datetimeFigureOut">
              <a:rPr lang="en-US" smtClean="0"/>
              <a:t>11/5/2014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84B47A-8CE3-4DCF-B1D3-02F5158347ED}" type="slidenum">
              <a:rPr lang="en-US" smtClean="0"/>
              <a:t>‹#›</a:t>
            </a:fld>
            <a:endParaRPr lang="en-US"/>
          </a:p>
        </p:txBody>
      </p:sp>
    </p:spTree>
    <p:extLst>
      <p:ext uri="{BB962C8B-B14F-4D97-AF65-F5344CB8AC3E}">
        <p14:creationId xmlns:p14="http://schemas.microsoft.com/office/powerpoint/2010/main" val="42542961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99B22D-2A90-402D-97F2-691C129CF055}" type="datetimeFigureOut">
              <a:rPr lang="en-US" smtClean="0"/>
              <a:t>11/5/2014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84B47A-8CE3-4DCF-B1D3-02F5158347ED}" type="slidenum">
              <a:rPr lang="en-US" smtClean="0"/>
              <a:t>‹#›</a:t>
            </a:fld>
            <a:endParaRPr lang="en-US"/>
          </a:p>
        </p:txBody>
      </p:sp>
    </p:spTree>
    <p:extLst>
      <p:ext uri="{BB962C8B-B14F-4D97-AF65-F5344CB8AC3E}">
        <p14:creationId xmlns:p14="http://schemas.microsoft.com/office/powerpoint/2010/main" val="34349518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99B22D-2A90-402D-97F2-691C129CF055}" type="datetimeFigureOut">
              <a:rPr lang="en-US" smtClean="0"/>
              <a:t>11/5/2014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84B47A-8CE3-4DCF-B1D3-02F5158347ED}" type="slidenum">
              <a:rPr lang="en-US" smtClean="0"/>
              <a:t>‹#›</a:t>
            </a:fld>
            <a:endParaRPr lang="en-US"/>
          </a:p>
        </p:txBody>
      </p:sp>
    </p:spTree>
    <p:extLst>
      <p:ext uri="{BB962C8B-B14F-4D97-AF65-F5344CB8AC3E}">
        <p14:creationId xmlns:p14="http://schemas.microsoft.com/office/powerpoint/2010/main" val="14880060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99B22D-2A90-402D-97F2-691C129CF055}" type="datetimeFigureOut">
              <a:rPr lang="en-US" smtClean="0"/>
              <a:t>11/5/2014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84B47A-8CE3-4DCF-B1D3-02F5158347ED}" type="slidenum">
              <a:rPr lang="en-US" smtClean="0"/>
              <a:t>‹#›</a:t>
            </a:fld>
            <a:endParaRPr lang="en-US"/>
          </a:p>
        </p:txBody>
      </p:sp>
    </p:spTree>
    <p:extLst>
      <p:ext uri="{BB962C8B-B14F-4D97-AF65-F5344CB8AC3E}">
        <p14:creationId xmlns:p14="http://schemas.microsoft.com/office/powerpoint/2010/main" val="5953105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desotohq.com/images/portrait_lg.jpg" TargetMode="Externa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en.wikipedia.org/wiki/Image:Spanish_Galleon.jpg" TargetMode="Externa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en.wikipedia.org/wiki/File:Malinche_Tlaxcala.jp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normAutofit fontScale="90000"/>
          </a:bodyPr>
          <a:lstStyle/>
          <a:p>
            <a:pPr eaLnBrk="1" hangingPunct="1"/>
            <a:r>
              <a:rPr lang="en-US" altLang="en-US" sz="15000" b="1" smtClean="0">
                <a:solidFill>
                  <a:srgbClr val="FF0000"/>
                </a:solidFill>
                <a:latin typeface="Old English Text MT" pitchFamily="66" charset="0"/>
              </a:rPr>
              <a:t>Spanish Empire</a:t>
            </a:r>
          </a:p>
        </p:txBody>
      </p:sp>
      <p:sp>
        <p:nvSpPr>
          <p:cNvPr id="2051" name="Subtitle 3"/>
          <p:cNvSpPr>
            <a:spLocks noGrp="1"/>
          </p:cNvSpPr>
          <p:nvPr>
            <p:ph type="subTitle" idx="1"/>
          </p:nvPr>
        </p:nvSpPr>
        <p:spPr/>
        <p:txBody>
          <a:bodyPr/>
          <a:lstStyle/>
          <a:p>
            <a:pPr eaLnBrk="1" hangingPunct="1"/>
            <a:endParaRPr lang="en-US" altLang="en-US" smtClean="0"/>
          </a:p>
        </p:txBody>
      </p:sp>
    </p:spTree>
    <p:extLst>
      <p:ext uri="{BB962C8B-B14F-4D97-AF65-F5344CB8AC3E}">
        <p14:creationId xmlns:p14="http://schemas.microsoft.com/office/powerpoint/2010/main" val="28878919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en-US" sz="4000" b="1" smtClean="0"/>
              <a:t>Reasons for Cortes’/Pizarro’s Success</a:t>
            </a:r>
          </a:p>
        </p:txBody>
      </p:sp>
      <p:sp>
        <p:nvSpPr>
          <p:cNvPr id="11267" name="Rectangle 3"/>
          <p:cNvSpPr>
            <a:spLocks noGrp="1" noChangeArrowheads="1"/>
          </p:cNvSpPr>
          <p:nvPr>
            <p:ph type="body" idx="1"/>
          </p:nvPr>
        </p:nvSpPr>
        <p:spPr/>
        <p:txBody>
          <a:bodyPr/>
          <a:lstStyle/>
          <a:p>
            <a:pPr eaLnBrk="1" hangingPunct="1">
              <a:lnSpc>
                <a:spcPct val="90000"/>
              </a:lnSpc>
            </a:pPr>
            <a:r>
              <a:rPr lang="en-US" altLang="en-US" smtClean="0"/>
              <a:t>Infectious diseases endemic in Eurasia</a:t>
            </a:r>
          </a:p>
          <a:p>
            <a:pPr lvl="1" eaLnBrk="1" hangingPunct="1">
              <a:lnSpc>
                <a:spcPct val="90000"/>
              </a:lnSpc>
            </a:pPr>
            <a:r>
              <a:rPr lang="en-US" altLang="en-US" smtClean="0"/>
              <a:t>Throughout the Americas, diseases introduced by Europeans spread in advance of the Europeans themselves, killing an estimated 80-95% of the pre-Columbian Native American population </a:t>
            </a:r>
          </a:p>
          <a:p>
            <a:pPr eaLnBrk="1" hangingPunct="1">
              <a:lnSpc>
                <a:spcPct val="90000"/>
              </a:lnSpc>
            </a:pPr>
            <a:r>
              <a:rPr lang="en-US" altLang="en-US" smtClean="0"/>
              <a:t>European maritime technology</a:t>
            </a:r>
          </a:p>
          <a:p>
            <a:pPr lvl="1" eaLnBrk="1" hangingPunct="1">
              <a:lnSpc>
                <a:spcPct val="90000"/>
              </a:lnSpc>
            </a:pPr>
            <a:r>
              <a:rPr lang="en-US" altLang="en-US" smtClean="0"/>
              <a:t>It was maritime technology that allowed Conquistadores to come to the New World, rather than the other way around</a:t>
            </a:r>
          </a:p>
        </p:txBody>
      </p:sp>
    </p:spTree>
    <p:extLst>
      <p:ext uri="{BB962C8B-B14F-4D97-AF65-F5344CB8AC3E}">
        <p14:creationId xmlns:p14="http://schemas.microsoft.com/office/powerpoint/2010/main" val="3855992219"/>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en-US" sz="4000" b="1" smtClean="0"/>
              <a:t>Reasons for Cortes’/Pizarro’s Success</a:t>
            </a:r>
          </a:p>
        </p:txBody>
      </p:sp>
      <p:sp>
        <p:nvSpPr>
          <p:cNvPr id="12291" name="Rectangle 3"/>
          <p:cNvSpPr>
            <a:spLocks noGrp="1" noChangeArrowheads="1"/>
          </p:cNvSpPr>
          <p:nvPr>
            <p:ph type="body" idx="1"/>
          </p:nvPr>
        </p:nvSpPr>
        <p:spPr/>
        <p:txBody>
          <a:bodyPr/>
          <a:lstStyle/>
          <a:p>
            <a:pPr eaLnBrk="1" hangingPunct="1">
              <a:lnSpc>
                <a:spcPct val="90000"/>
              </a:lnSpc>
            </a:pPr>
            <a:r>
              <a:rPr lang="en-US" altLang="en-US" sz="2400" smtClean="0"/>
              <a:t>Centralized political organization of European states</a:t>
            </a:r>
          </a:p>
          <a:p>
            <a:pPr lvl="1" eaLnBrk="1" hangingPunct="1">
              <a:lnSpc>
                <a:spcPct val="90000"/>
              </a:lnSpc>
            </a:pPr>
            <a:r>
              <a:rPr lang="en-US" altLang="en-US" sz="2400" smtClean="0"/>
              <a:t>Spain’s Government financed, staffed, and equipped expeditions to the New World.</a:t>
            </a:r>
          </a:p>
          <a:p>
            <a:pPr lvl="1" eaLnBrk="1" hangingPunct="1">
              <a:lnSpc>
                <a:spcPct val="90000"/>
              </a:lnSpc>
            </a:pPr>
            <a:r>
              <a:rPr lang="en-US" altLang="en-US" sz="2400" smtClean="0"/>
              <a:t>The Aztecs and Incas also were centralized, but the bureaucracy so strongly identified with its godlike monarchs, it easily fell apart in war</a:t>
            </a:r>
          </a:p>
          <a:p>
            <a:pPr lvl="1" eaLnBrk="1" hangingPunct="1">
              <a:lnSpc>
                <a:spcPct val="90000"/>
              </a:lnSpc>
            </a:pPr>
            <a:r>
              <a:rPr lang="en-US" altLang="en-US" sz="2400" smtClean="0"/>
              <a:t>Additionally many subjects despised the Aztec and Incan rulers as overlords and tax collectors so in many cases resistance was light</a:t>
            </a:r>
          </a:p>
        </p:txBody>
      </p:sp>
    </p:spTree>
    <p:extLst>
      <p:ext uri="{BB962C8B-B14F-4D97-AF65-F5344CB8AC3E}">
        <p14:creationId xmlns:p14="http://schemas.microsoft.com/office/powerpoint/2010/main" val="4187630097"/>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en-US" b="1" smtClean="0"/>
              <a:t>Hernan de Soto</a:t>
            </a:r>
          </a:p>
        </p:txBody>
      </p:sp>
      <p:sp>
        <p:nvSpPr>
          <p:cNvPr id="13315" name="Rectangle 3"/>
          <p:cNvSpPr>
            <a:spLocks noGrp="1" noChangeArrowheads="1"/>
          </p:cNvSpPr>
          <p:nvPr>
            <p:ph type="body" sz="half" idx="1"/>
          </p:nvPr>
        </p:nvSpPr>
        <p:spPr>
          <a:xfrm>
            <a:off x="304800" y="1676400"/>
            <a:ext cx="4495800" cy="4648200"/>
          </a:xfrm>
        </p:spPr>
        <p:txBody>
          <a:bodyPr/>
          <a:lstStyle/>
          <a:p>
            <a:pPr eaLnBrk="1" hangingPunct="1">
              <a:lnSpc>
                <a:spcPct val="90000"/>
              </a:lnSpc>
            </a:pPr>
            <a:r>
              <a:rPr lang="en-US" altLang="en-US" sz="2800" smtClean="0"/>
              <a:t>Hernando de Soto was with Pizarro in Peru; went on to explore South Carolina, Georgia, Florida, Alabama, Mississippi, and Arkansas</a:t>
            </a:r>
          </a:p>
          <a:p>
            <a:pPr eaLnBrk="1" hangingPunct="1">
              <a:lnSpc>
                <a:spcPct val="90000"/>
              </a:lnSpc>
            </a:pPr>
            <a:r>
              <a:rPr lang="en-US" altLang="en-US" sz="2800" smtClean="0"/>
              <a:t>In 1541, he “discovered” the Mississippi River</a:t>
            </a:r>
          </a:p>
        </p:txBody>
      </p:sp>
      <p:pic>
        <p:nvPicPr>
          <p:cNvPr id="13316" name="Picture 4" descr="portrait_lg">
            <a:hlinkClick r:id="rId2"/>
          </p:cNvPr>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5029200" y="1738313"/>
            <a:ext cx="3784600" cy="4586287"/>
          </a:xfrm>
        </p:spPr>
      </p:pic>
    </p:spTree>
    <p:extLst>
      <p:ext uri="{BB962C8B-B14F-4D97-AF65-F5344CB8AC3E}">
        <p14:creationId xmlns:p14="http://schemas.microsoft.com/office/powerpoint/2010/main" val="2409661808"/>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4"/>
          <p:cNvSpPr>
            <a:spLocks noGrp="1"/>
          </p:cNvSpPr>
          <p:nvPr>
            <p:ph type="title"/>
          </p:nvPr>
        </p:nvSpPr>
        <p:spPr/>
        <p:txBody>
          <a:bodyPr/>
          <a:lstStyle/>
          <a:p>
            <a:r>
              <a:rPr lang="en-US" altLang="en-US" sz="6000" b="1" smtClean="0"/>
              <a:t>Ponce de Leon</a:t>
            </a:r>
          </a:p>
        </p:txBody>
      </p:sp>
      <p:sp>
        <p:nvSpPr>
          <p:cNvPr id="14339" name="Content Placeholder 5"/>
          <p:cNvSpPr>
            <a:spLocks noGrp="1"/>
          </p:cNvSpPr>
          <p:nvPr>
            <p:ph idx="1"/>
          </p:nvPr>
        </p:nvSpPr>
        <p:spPr/>
        <p:txBody>
          <a:bodyPr/>
          <a:lstStyle/>
          <a:p>
            <a:r>
              <a:rPr lang="en-US" altLang="en-US" smtClean="0"/>
              <a:t>Named governor of Puerto Rico, 1509</a:t>
            </a:r>
          </a:p>
          <a:p>
            <a:r>
              <a:rPr lang="en-US" altLang="en-US" smtClean="0"/>
              <a:t>Led expedition to Florida, which he named in 1513</a:t>
            </a:r>
          </a:p>
          <a:p>
            <a:r>
              <a:rPr lang="en-US" altLang="en-US" smtClean="0"/>
              <a:t>Also explored Bahamas, Cuba, and the Florida Keys</a:t>
            </a:r>
          </a:p>
          <a:p>
            <a:endParaRPr lang="en-US" altLang="en-US" smtClean="0"/>
          </a:p>
        </p:txBody>
      </p:sp>
    </p:spTree>
    <p:extLst>
      <p:ext uri="{BB962C8B-B14F-4D97-AF65-F5344CB8AC3E}">
        <p14:creationId xmlns:p14="http://schemas.microsoft.com/office/powerpoint/2010/main" val="7434700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fontScale="90000"/>
          </a:bodyPr>
          <a:lstStyle/>
          <a:p>
            <a:pPr eaLnBrk="1" hangingPunct="1"/>
            <a:r>
              <a:rPr lang="en-US" altLang="en-US" b="1" smtClean="0"/>
              <a:t>Spanish Trading Post Empire: </a:t>
            </a:r>
            <a:br>
              <a:rPr lang="en-US" altLang="en-US" b="1" smtClean="0"/>
            </a:br>
            <a:r>
              <a:rPr lang="en-US" altLang="en-US" b="1" smtClean="0"/>
              <a:t>Philippines</a:t>
            </a:r>
          </a:p>
        </p:txBody>
      </p:sp>
      <p:sp>
        <p:nvSpPr>
          <p:cNvPr id="15363" name="Rectangle 3"/>
          <p:cNvSpPr>
            <a:spLocks noGrp="1" noChangeArrowheads="1"/>
          </p:cNvSpPr>
          <p:nvPr>
            <p:ph type="body" sz="half" idx="1"/>
          </p:nvPr>
        </p:nvSpPr>
        <p:spPr>
          <a:xfrm>
            <a:off x="228600" y="1600200"/>
            <a:ext cx="5181600" cy="4724400"/>
          </a:xfrm>
        </p:spPr>
        <p:txBody>
          <a:bodyPr/>
          <a:lstStyle/>
          <a:p>
            <a:pPr eaLnBrk="1" hangingPunct="1">
              <a:lnSpc>
                <a:spcPct val="90000"/>
              </a:lnSpc>
            </a:pPr>
            <a:r>
              <a:rPr lang="en-US" altLang="en-US" sz="2400" smtClean="0"/>
              <a:t>The Spanish arrived in the Philippines in 1565, controlled most of the coastal regions by 1575, and controlled most of the archipelago during the 17</a:t>
            </a:r>
            <a:r>
              <a:rPr lang="en-US" altLang="en-US" sz="2400" baseline="30000" smtClean="0"/>
              <a:t>th</a:t>
            </a:r>
            <a:r>
              <a:rPr lang="en-US" altLang="en-US" sz="2400" smtClean="0"/>
              <a:t> Century</a:t>
            </a:r>
          </a:p>
          <a:p>
            <a:pPr eaLnBrk="1" hangingPunct="1">
              <a:lnSpc>
                <a:spcPct val="90000"/>
              </a:lnSpc>
            </a:pPr>
            <a:r>
              <a:rPr lang="en-US" altLang="en-US" sz="2400" smtClean="0"/>
              <a:t>Spanish activities revolved around trade and Christianity</a:t>
            </a:r>
          </a:p>
          <a:p>
            <a:pPr lvl="1" eaLnBrk="1" hangingPunct="1">
              <a:lnSpc>
                <a:spcPct val="90000"/>
              </a:lnSpc>
            </a:pPr>
            <a:r>
              <a:rPr lang="en-US" altLang="en-US" sz="2000" smtClean="0"/>
              <a:t>(Today the Philippines are 83% Roman Catholic)</a:t>
            </a:r>
          </a:p>
          <a:p>
            <a:pPr eaLnBrk="1" hangingPunct="1">
              <a:lnSpc>
                <a:spcPct val="90000"/>
              </a:lnSpc>
            </a:pPr>
            <a:r>
              <a:rPr lang="en-US" altLang="en-US" sz="2400" smtClean="0"/>
              <a:t>The most prominent area was the port of Manila which supported the trade of silk from China with New World silver from Mexico</a:t>
            </a:r>
          </a:p>
        </p:txBody>
      </p:sp>
      <p:pic>
        <p:nvPicPr>
          <p:cNvPr id="15364" name="Picture 5" descr="A Spanish galleon">
            <a:hlinkClick r:id="rId2" tooltip="A Spanish galleon"/>
          </p:cNvPr>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6172200" y="1752600"/>
            <a:ext cx="2551113" cy="3500438"/>
          </a:xfrm>
          <a:ln>
            <a:solidFill>
              <a:schemeClr val="tx1"/>
            </a:solidFill>
            <a:miter lim="800000"/>
            <a:headEnd/>
            <a:tailEnd/>
          </a:ln>
        </p:spPr>
      </p:pic>
      <p:sp>
        <p:nvSpPr>
          <p:cNvPr id="15365" name="Rectangle 7"/>
          <p:cNvSpPr>
            <a:spLocks noChangeArrowheads="1"/>
          </p:cNvSpPr>
          <p:nvPr/>
        </p:nvSpPr>
        <p:spPr bwMode="auto">
          <a:xfrm>
            <a:off x="5715000" y="5562600"/>
            <a:ext cx="3352800" cy="1143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2000">
                <a:solidFill>
                  <a:schemeClr val="tx2"/>
                </a:solidFill>
              </a:rPr>
              <a:t>“Manila galleons” transported cargo from the Philippines to Mexico</a:t>
            </a:r>
          </a:p>
        </p:txBody>
      </p:sp>
    </p:spTree>
    <p:extLst>
      <p:ext uri="{BB962C8B-B14F-4D97-AF65-F5344CB8AC3E}">
        <p14:creationId xmlns:p14="http://schemas.microsoft.com/office/powerpoint/2010/main" val="4122776487"/>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4"/>
          <p:cNvSpPr>
            <a:spLocks noGrp="1"/>
          </p:cNvSpPr>
          <p:nvPr>
            <p:ph type="title"/>
          </p:nvPr>
        </p:nvSpPr>
        <p:spPr/>
        <p:txBody>
          <a:bodyPr/>
          <a:lstStyle/>
          <a:p>
            <a:r>
              <a:rPr lang="en-US" altLang="en-US" sz="6000" b="1" smtClean="0"/>
              <a:t>Spanish Decline</a:t>
            </a:r>
          </a:p>
        </p:txBody>
      </p:sp>
      <p:sp>
        <p:nvSpPr>
          <p:cNvPr id="16387" name="Content Placeholder 5"/>
          <p:cNvSpPr>
            <a:spLocks noGrp="1"/>
          </p:cNvSpPr>
          <p:nvPr>
            <p:ph idx="1"/>
          </p:nvPr>
        </p:nvSpPr>
        <p:spPr/>
        <p:txBody>
          <a:bodyPr/>
          <a:lstStyle/>
          <a:p>
            <a:r>
              <a:rPr lang="en-US" altLang="en-US" smtClean="0"/>
              <a:t>Growing population in Spain</a:t>
            </a:r>
          </a:p>
          <a:p>
            <a:pPr lvl="1"/>
            <a:r>
              <a:rPr lang="en-US" altLang="en-US" smtClean="0"/>
              <a:t>Need for more food, housing, clothes</a:t>
            </a:r>
          </a:p>
          <a:p>
            <a:pPr lvl="1"/>
            <a:r>
              <a:rPr lang="en-US" altLang="en-US" smtClean="0"/>
              <a:t>Shortages appear in these goods</a:t>
            </a:r>
          </a:p>
          <a:p>
            <a:r>
              <a:rPr lang="en-US" altLang="en-US" smtClean="0"/>
              <a:t>Influx of gold and silver into country</a:t>
            </a:r>
          </a:p>
          <a:p>
            <a:pPr lvl="1"/>
            <a:r>
              <a:rPr lang="en-US" altLang="en-US" smtClean="0"/>
              <a:t>“new” drives up prices</a:t>
            </a:r>
          </a:p>
          <a:p>
            <a:pPr lvl="1"/>
            <a:r>
              <a:rPr lang="en-US" altLang="en-US" smtClean="0"/>
              <a:t>Spiraling inflation</a:t>
            </a:r>
          </a:p>
          <a:p>
            <a:r>
              <a:rPr lang="en-US" altLang="en-US" smtClean="0"/>
              <a:t>Decreased demand for Spanish-made products</a:t>
            </a:r>
          </a:p>
        </p:txBody>
      </p:sp>
    </p:spTree>
    <p:extLst>
      <p:ext uri="{BB962C8B-B14F-4D97-AF65-F5344CB8AC3E}">
        <p14:creationId xmlns:p14="http://schemas.microsoft.com/office/powerpoint/2010/main" val="28231859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sz="6000" b="1" smtClean="0"/>
              <a:t>Spanish Decline</a:t>
            </a:r>
          </a:p>
        </p:txBody>
      </p:sp>
      <p:sp>
        <p:nvSpPr>
          <p:cNvPr id="17411" name="Content Placeholder 2"/>
          <p:cNvSpPr>
            <a:spLocks noGrp="1"/>
          </p:cNvSpPr>
          <p:nvPr>
            <p:ph idx="1"/>
          </p:nvPr>
        </p:nvSpPr>
        <p:spPr/>
        <p:txBody>
          <a:bodyPr/>
          <a:lstStyle/>
          <a:p>
            <a:r>
              <a:rPr lang="en-US" altLang="en-US" smtClean="0"/>
              <a:t>Lack of capable middle class</a:t>
            </a:r>
          </a:p>
          <a:p>
            <a:pPr lvl="1"/>
            <a:r>
              <a:rPr lang="en-US" altLang="en-US" smtClean="0"/>
              <a:t>Spanish nobles prefer military</a:t>
            </a:r>
          </a:p>
          <a:p>
            <a:pPr lvl="1"/>
            <a:r>
              <a:rPr lang="en-US" altLang="en-US" smtClean="0"/>
              <a:t>Jews and Moors expelled from country</a:t>
            </a:r>
          </a:p>
          <a:p>
            <a:r>
              <a:rPr lang="en-US" altLang="en-US" smtClean="0"/>
              <a:t>Much of the incoming wealth used to by goods from other countries</a:t>
            </a:r>
          </a:p>
          <a:p>
            <a:r>
              <a:rPr lang="en-US" altLang="en-US" smtClean="0"/>
              <a:t>Citizenry becomes discontent-high inflation, shortages, high taxes…</a:t>
            </a:r>
          </a:p>
        </p:txBody>
      </p:sp>
    </p:spTree>
    <p:extLst>
      <p:ext uri="{BB962C8B-B14F-4D97-AF65-F5344CB8AC3E}">
        <p14:creationId xmlns:p14="http://schemas.microsoft.com/office/powerpoint/2010/main" val="21876888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altLang="en-US" sz="6000" b="1" smtClean="0"/>
              <a:t>Conquistadores</a:t>
            </a:r>
          </a:p>
        </p:txBody>
      </p:sp>
      <p:sp>
        <p:nvSpPr>
          <p:cNvPr id="3075" name="Rectangle 3"/>
          <p:cNvSpPr>
            <a:spLocks noGrp="1" noChangeArrowheads="1"/>
          </p:cNvSpPr>
          <p:nvPr>
            <p:ph type="body" sz="half" idx="1"/>
          </p:nvPr>
        </p:nvSpPr>
        <p:spPr>
          <a:xfrm>
            <a:off x="228600" y="1600200"/>
            <a:ext cx="3962400" cy="4525963"/>
          </a:xfrm>
        </p:spPr>
        <p:txBody>
          <a:bodyPr/>
          <a:lstStyle/>
          <a:p>
            <a:pPr eaLnBrk="1" hangingPunct="1">
              <a:lnSpc>
                <a:spcPct val="80000"/>
              </a:lnSpc>
              <a:buFontTx/>
              <a:buNone/>
            </a:pPr>
            <a:r>
              <a:rPr lang="en-US" altLang="en-US" sz="2400" smtClean="0"/>
              <a:t>Spanish realized there were no spices or silk in the Caribbean; turned attention to the American mainland, west into Mexico and south into Panama and Peru</a:t>
            </a:r>
          </a:p>
          <a:p>
            <a:pPr lvl="1" eaLnBrk="1" hangingPunct="1">
              <a:lnSpc>
                <a:spcPct val="80000"/>
              </a:lnSpc>
            </a:pPr>
            <a:r>
              <a:rPr lang="en-US" altLang="en-US" sz="2400" smtClean="0"/>
              <a:t>Hernan Cortes</a:t>
            </a:r>
          </a:p>
          <a:p>
            <a:pPr lvl="1" eaLnBrk="1" hangingPunct="1">
              <a:lnSpc>
                <a:spcPct val="80000"/>
              </a:lnSpc>
            </a:pPr>
            <a:r>
              <a:rPr lang="en-US" altLang="en-US" sz="2400" smtClean="0"/>
              <a:t>Francisco Pizarro</a:t>
            </a:r>
          </a:p>
          <a:p>
            <a:pPr lvl="1" eaLnBrk="1" hangingPunct="1">
              <a:lnSpc>
                <a:spcPct val="80000"/>
              </a:lnSpc>
            </a:pPr>
            <a:r>
              <a:rPr lang="en-US" altLang="en-US" sz="2400" smtClean="0"/>
              <a:t>Ponce de Leon</a:t>
            </a:r>
          </a:p>
          <a:p>
            <a:pPr lvl="1" eaLnBrk="1" hangingPunct="1">
              <a:lnSpc>
                <a:spcPct val="80000"/>
              </a:lnSpc>
            </a:pPr>
            <a:r>
              <a:rPr lang="en-US" altLang="en-US" sz="2400" smtClean="0"/>
              <a:t>Hernando de Soto</a:t>
            </a:r>
          </a:p>
        </p:txBody>
      </p:sp>
      <p:pic>
        <p:nvPicPr>
          <p:cNvPr id="3076" name="Picture 5" descr="spanishmap.gif (18296 bytes)"/>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419600" y="1524000"/>
            <a:ext cx="4314825" cy="5076825"/>
          </a:xfrm>
          <a:noFill/>
        </p:spPr>
      </p:pic>
    </p:spTree>
    <p:extLst>
      <p:ext uri="{BB962C8B-B14F-4D97-AF65-F5344CB8AC3E}">
        <p14:creationId xmlns:p14="http://schemas.microsoft.com/office/powerpoint/2010/main" val="3851277081"/>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ltLang="en-US" sz="6000" b="1" smtClean="0"/>
              <a:t>Cortes</a:t>
            </a:r>
          </a:p>
        </p:txBody>
      </p:sp>
      <p:sp>
        <p:nvSpPr>
          <p:cNvPr id="4099" name="Rectangle 3"/>
          <p:cNvSpPr>
            <a:spLocks noGrp="1" noChangeArrowheads="1"/>
          </p:cNvSpPr>
          <p:nvPr>
            <p:ph type="body" sz="half" idx="1"/>
          </p:nvPr>
        </p:nvSpPr>
        <p:spPr>
          <a:xfrm>
            <a:off x="304800" y="1600200"/>
            <a:ext cx="4038600" cy="4525963"/>
          </a:xfrm>
        </p:spPr>
        <p:txBody>
          <a:bodyPr/>
          <a:lstStyle/>
          <a:p>
            <a:pPr eaLnBrk="1" hangingPunct="1">
              <a:lnSpc>
                <a:spcPct val="90000"/>
              </a:lnSpc>
            </a:pPr>
            <a:r>
              <a:rPr lang="en-US" altLang="en-US" sz="2800" smtClean="0"/>
              <a:t>In 1519, Cortes arrived in Mexico looking for gold with about 450 soldiers</a:t>
            </a:r>
          </a:p>
          <a:p>
            <a:pPr eaLnBrk="1" hangingPunct="1">
              <a:lnSpc>
                <a:spcPct val="90000"/>
              </a:lnSpc>
            </a:pPr>
            <a:r>
              <a:rPr lang="en-US" altLang="en-US" sz="2800" smtClean="0"/>
              <a:t>He advanced inland to the Aztec capital of Tenochtitlan, captured Motecuzoma II, and starved Tenochtitlan into surrender in 1521</a:t>
            </a:r>
          </a:p>
        </p:txBody>
      </p:sp>
      <p:pic>
        <p:nvPicPr>
          <p:cNvPr id="4100" name="Picture 5" descr="gg04_034"/>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648200" y="2347913"/>
            <a:ext cx="4038600" cy="3028950"/>
          </a:xfrm>
          <a:noFill/>
        </p:spPr>
      </p:pic>
    </p:spTree>
    <p:extLst>
      <p:ext uri="{BB962C8B-B14F-4D97-AF65-F5344CB8AC3E}">
        <p14:creationId xmlns:p14="http://schemas.microsoft.com/office/powerpoint/2010/main" val="3006429629"/>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ltLang="en-US" sz="6000" b="1" smtClean="0"/>
              <a:t>Cortes</a:t>
            </a:r>
          </a:p>
        </p:txBody>
      </p:sp>
      <p:sp>
        <p:nvSpPr>
          <p:cNvPr id="5123" name="Rectangle 3"/>
          <p:cNvSpPr>
            <a:spLocks noGrp="1" noChangeArrowheads="1"/>
          </p:cNvSpPr>
          <p:nvPr>
            <p:ph type="body" idx="1"/>
          </p:nvPr>
        </p:nvSpPr>
        <p:spPr>
          <a:xfrm>
            <a:off x="457200" y="1600200"/>
            <a:ext cx="3810000" cy="4525963"/>
          </a:xfrm>
        </p:spPr>
        <p:txBody>
          <a:bodyPr/>
          <a:lstStyle/>
          <a:p>
            <a:pPr eaLnBrk="1" hangingPunct="1">
              <a:lnSpc>
                <a:spcPct val="80000"/>
              </a:lnSpc>
            </a:pPr>
            <a:r>
              <a:rPr lang="en-US" altLang="en-US" sz="2400" smtClean="0"/>
              <a:t>Cortes had obvious advantages in terms of weaponry, divisions among the indigenous people of Mexico, and the intelligence, diplomatic, and linguistic help of Dona Maria (a Mayan woman who accompanied him), but his conquest of Tenochtitlan (population of about 200,000) with less than 500 soldiers was aided immensely by the smallpox epidemic</a:t>
            </a:r>
          </a:p>
        </p:txBody>
      </p:sp>
      <p:pic>
        <p:nvPicPr>
          <p:cNvPr id="5124" name="Picture 4" descr="400px-Malinche_Tlaxcala">
            <a:hlinkClick r:id="rId2" tooltip="La Malinche and Hernan Cortés in the city of Xaltelolco, in a drawing from the late 16th century codex History of Tlaxcala."/>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8200" y="1905000"/>
            <a:ext cx="3810000" cy="30956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819063"/>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10" descr="PHIL_131_lores"/>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93663" y="609600"/>
            <a:ext cx="8821737" cy="5921375"/>
          </a:xfrm>
          <a:noFill/>
        </p:spPr>
      </p:pic>
    </p:spTree>
    <p:extLst>
      <p:ext uri="{BB962C8B-B14F-4D97-AF65-F5344CB8AC3E}">
        <p14:creationId xmlns:p14="http://schemas.microsoft.com/office/powerpoint/2010/main" val="2608244277"/>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en-US" sz="6000" b="1" smtClean="0"/>
              <a:t>Pizarro</a:t>
            </a:r>
          </a:p>
        </p:txBody>
      </p:sp>
      <p:sp>
        <p:nvSpPr>
          <p:cNvPr id="7171" name="Rectangle 3"/>
          <p:cNvSpPr>
            <a:spLocks noGrp="1" noChangeArrowheads="1"/>
          </p:cNvSpPr>
          <p:nvPr>
            <p:ph type="body" sz="half" idx="1"/>
          </p:nvPr>
        </p:nvSpPr>
        <p:spPr>
          <a:xfrm>
            <a:off x="304800" y="1600200"/>
            <a:ext cx="4953000" cy="5029200"/>
          </a:xfrm>
        </p:spPr>
        <p:txBody>
          <a:bodyPr/>
          <a:lstStyle/>
          <a:p>
            <a:pPr eaLnBrk="1" hangingPunct="1">
              <a:lnSpc>
                <a:spcPct val="90000"/>
              </a:lnSpc>
            </a:pPr>
            <a:r>
              <a:rPr lang="en-US" altLang="en-US" sz="2400" smtClean="0"/>
              <a:t>In 1530, Francisco Pizarro led a Spanish expedition from Central America to Peru</a:t>
            </a:r>
          </a:p>
          <a:p>
            <a:pPr lvl="1" eaLnBrk="1" hangingPunct="1">
              <a:lnSpc>
                <a:spcPct val="90000"/>
              </a:lnSpc>
            </a:pPr>
            <a:r>
              <a:rPr lang="en-US" altLang="en-US" sz="2400" smtClean="0"/>
              <a:t>Started out with 180 soldiers, but later received reinforcements to make a force of about 600</a:t>
            </a:r>
          </a:p>
          <a:p>
            <a:pPr eaLnBrk="1" hangingPunct="1">
              <a:lnSpc>
                <a:spcPct val="90000"/>
              </a:lnSpc>
            </a:pPr>
            <a:r>
              <a:rPr lang="en-US" altLang="en-US" sz="2400" smtClean="0"/>
              <a:t>Captured the Inca capital of Cuzco in 1533, murdering Atahualpa and other ruling elites and extorting and stealing gold</a:t>
            </a:r>
          </a:p>
          <a:p>
            <a:pPr eaLnBrk="1" hangingPunct="1">
              <a:lnSpc>
                <a:spcPct val="90000"/>
              </a:lnSpc>
            </a:pPr>
            <a:r>
              <a:rPr lang="en-US" altLang="en-US" sz="2400" smtClean="0"/>
              <a:t>By 1540, the Spanish had secured Peru</a:t>
            </a:r>
          </a:p>
        </p:txBody>
      </p:sp>
      <p:pic>
        <p:nvPicPr>
          <p:cNvPr id="7172" name="Picture 5" descr="pizzaro.jpg (14659 bytes)"/>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5867400" y="1905000"/>
            <a:ext cx="2943225" cy="4495800"/>
          </a:xfrm>
          <a:noFill/>
          <a:ln>
            <a:solidFill>
              <a:schemeClr val="tx1"/>
            </a:solidFill>
            <a:miter lim="800000"/>
            <a:headEnd/>
            <a:tailEnd/>
          </a:ln>
        </p:spPr>
      </p:pic>
    </p:spTree>
    <p:extLst>
      <p:ext uri="{BB962C8B-B14F-4D97-AF65-F5344CB8AC3E}">
        <p14:creationId xmlns:p14="http://schemas.microsoft.com/office/powerpoint/2010/main" val="2828466171"/>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Grp="1" noChangeArrowheads="1"/>
          </p:cNvSpPr>
          <p:nvPr>
            <p:ph type="title"/>
          </p:nvPr>
        </p:nvSpPr>
        <p:spPr/>
        <p:txBody>
          <a:bodyPr/>
          <a:lstStyle/>
          <a:p>
            <a:pPr eaLnBrk="1" hangingPunct="1"/>
            <a:r>
              <a:rPr lang="en-US" altLang="en-US" sz="4000" b="1" smtClean="0"/>
              <a:t>Comparison: Pizarro - Atahualpa</a:t>
            </a:r>
          </a:p>
        </p:txBody>
      </p:sp>
      <p:sp>
        <p:nvSpPr>
          <p:cNvPr id="8195" name="Rectangle 5"/>
          <p:cNvSpPr>
            <a:spLocks noGrp="1" noChangeArrowheads="1"/>
          </p:cNvSpPr>
          <p:nvPr>
            <p:ph type="body" sz="half" idx="1"/>
          </p:nvPr>
        </p:nvSpPr>
        <p:spPr>
          <a:ln>
            <a:solidFill>
              <a:schemeClr val="tx1"/>
            </a:solidFill>
            <a:miter lim="800000"/>
            <a:headEnd/>
            <a:tailEnd/>
          </a:ln>
        </p:spPr>
        <p:txBody>
          <a:bodyPr/>
          <a:lstStyle/>
          <a:p>
            <a:pPr eaLnBrk="1" hangingPunct="1"/>
            <a:r>
              <a:rPr lang="en-US" altLang="en-US" smtClean="0"/>
              <a:t>Spaniards</a:t>
            </a:r>
          </a:p>
          <a:p>
            <a:pPr lvl="1" eaLnBrk="1" hangingPunct="1"/>
            <a:r>
              <a:rPr lang="en-US" altLang="en-US" smtClean="0"/>
              <a:t>168 soldiers</a:t>
            </a:r>
          </a:p>
          <a:p>
            <a:pPr lvl="1" eaLnBrk="1" hangingPunct="1"/>
            <a:r>
              <a:rPr lang="en-US" altLang="en-US" smtClean="0"/>
              <a:t>Steel swords</a:t>
            </a:r>
          </a:p>
          <a:p>
            <a:pPr lvl="1" eaLnBrk="1" hangingPunct="1"/>
            <a:r>
              <a:rPr lang="en-US" altLang="en-US" smtClean="0"/>
              <a:t>Steel armor</a:t>
            </a:r>
          </a:p>
          <a:p>
            <a:pPr lvl="1" eaLnBrk="1" hangingPunct="1"/>
            <a:r>
              <a:rPr lang="en-US" altLang="en-US" smtClean="0"/>
              <a:t>Guns</a:t>
            </a:r>
          </a:p>
          <a:p>
            <a:pPr lvl="1" eaLnBrk="1" hangingPunct="1"/>
            <a:r>
              <a:rPr lang="en-US" altLang="en-US" smtClean="0"/>
              <a:t>Horses</a:t>
            </a:r>
          </a:p>
        </p:txBody>
      </p:sp>
      <p:sp>
        <p:nvSpPr>
          <p:cNvPr id="8196" name="Rectangle 6"/>
          <p:cNvSpPr>
            <a:spLocks noGrp="1" noChangeArrowheads="1"/>
          </p:cNvSpPr>
          <p:nvPr>
            <p:ph type="body" sz="half" idx="2"/>
          </p:nvPr>
        </p:nvSpPr>
        <p:spPr>
          <a:ln>
            <a:solidFill>
              <a:schemeClr val="tx1"/>
            </a:solidFill>
            <a:miter lim="800000"/>
            <a:headEnd/>
            <a:tailEnd/>
          </a:ln>
        </p:spPr>
        <p:txBody>
          <a:bodyPr/>
          <a:lstStyle/>
          <a:p>
            <a:pPr eaLnBrk="1" hangingPunct="1"/>
            <a:r>
              <a:rPr lang="en-US" altLang="en-US" smtClean="0"/>
              <a:t>Incas</a:t>
            </a:r>
          </a:p>
          <a:p>
            <a:pPr lvl="1" eaLnBrk="1" hangingPunct="1"/>
            <a:r>
              <a:rPr lang="en-US" altLang="en-US" smtClean="0"/>
              <a:t>80,000 soldiers</a:t>
            </a:r>
          </a:p>
          <a:p>
            <a:pPr lvl="1" eaLnBrk="1" hangingPunct="1"/>
            <a:r>
              <a:rPr lang="en-US" altLang="en-US" smtClean="0"/>
              <a:t>Stone, bronze or wooden clubs, maces, and hand axes</a:t>
            </a:r>
          </a:p>
          <a:p>
            <a:pPr lvl="1" eaLnBrk="1" hangingPunct="1"/>
            <a:r>
              <a:rPr lang="en-US" altLang="en-US" smtClean="0"/>
              <a:t>Quilted armor</a:t>
            </a:r>
          </a:p>
          <a:p>
            <a:pPr lvl="1" eaLnBrk="1" hangingPunct="1"/>
            <a:r>
              <a:rPr lang="en-US" altLang="en-US" smtClean="0"/>
              <a:t>Slingshots</a:t>
            </a:r>
          </a:p>
          <a:p>
            <a:pPr lvl="1" eaLnBrk="1" hangingPunct="1"/>
            <a:r>
              <a:rPr lang="en-US" altLang="en-US" smtClean="0"/>
              <a:t>No animals on which to ride into battle</a:t>
            </a:r>
          </a:p>
        </p:txBody>
      </p:sp>
    </p:spTree>
    <p:extLst>
      <p:ext uri="{BB962C8B-B14F-4D97-AF65-F5344CB8AC3E}">
        <p14:creationId xmlns:p14="http://schemas.microsoft.com/office/powerpoint/2010/main" val="319081651"/>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en-US" sz="4000" b="1" smtClean="0"/>
              <a:t>Reasons for Cortes’/Pizarro’s Success</a:t>
            </a:r>
          </a:p>
        </p:txBody>
      </p:sp>
      <p:sp>
        <p:nvSpPr>
          <p:cNvPr id="9219" name="Rectangle 3"/>
          <p:cNvSpPr>
            <a:spLocks noGrp="1" noChangeArrowheads="1"/>
          </p:cNvSpPr>
          <p:nvPr>
            <p:ph type="body" idx="1"/>
          </p:nvPr>
        </p:nvSpPr>
        <p:spPr/>
        <p:txBody>
          <a:bodyPr/>
          <a:lstStyle/>
          <a:p>
            <a:pPr lvl="1" eaLnBrk="1" hangingPunct="1">
              <a:lnSpc>
                <a:spcPct val="80000"/>
              </a:lnSpc>
            </a:pPr>
            <a:r>
              <a:rPr lang="en-US" altLang="en-US" sz="3600" smtClean="0"/>
              <a:t>Military technology based on guns, steel weapons, and horses</a:t>
            </a:r>
          </a:p>
          <a:p>
            <a:pPr lvl="1" eaLnBrk="1" hangingPunct="1">
              <a:lnSpc>
                <a:spcPct val="80000"/>
              </a:lnSpc>
            </a:pPr>
            <a:r>
              <a:rPr lang="en-US" altLang="en-US" sz="3600" smtClean="0"/>
              <a:t>Infectious diseases endemic in Eurasia</a:t>
            </a:r>
          </a:p>
          <a:p>
            <a:pPr lvl="1" eaLnBrk="1" hangingPunct="1">
              <a:lnSpc>
                <a:spcPct val="80000"/>
              </a:lnSpc>
            </a:pPr>
            <a:r>
              <a:rPr lang="en-US" altLang="en-US" sz="3600" smtClean="0"/>
              <a:t>European maritime technology</a:t>
            </a:r>
          </a:p>
        </p:txBody>
      </p:sp>
    </p:spTree>
    <p:extLst>
      <p:ext uri="{BB962C8B-B14F-4D97-AF65-F5344CB8AC3E}">
        <p14:creationId xmlns:p14="http://schemas.microsoft.com/office/powerpoint/2010/main" val="3972128792"/>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sz="4000" b="1" smtClean="0"/>
              <a:t>Reasons for Cortes’/Pizarro’s Success</a:t>
            </a:r>
          </a:p>
        </p:txBody>
      </p:sp>
      <p:sp>
        <p:nvSpPr>
          <p:cNvPr id="10243" name="Rectangle 3"/>
          <p:cNvSpPr>
            <a:spLocks noGrp="1" noChangeArrowheads="1"/>
          </p:cNvSpPr>
          <p:nvPr>
            <p:ph type="body" idx="1"/>
          </p:nvPr>
        </p:nvSpPr>
        <p:spPr/>
        <p:txBody>
          <a:bodyPr/>
          <a:lstStyle/>
          <a:p>
            <a:pPr eaLnBrk="1" hangingPunct="1"/>
            <a:r>
              <a:rPr lang="en-US" altLang="en-US" sz="2800" smtClean="0"/>
              <a:t>Military technology based on guns, steel weapons, and horses</a:t>
            </a:r>
          </a:p>
          <a:p>
            <a:pPr lvl="1" eaLnBrk="1" hangingPunct="1"/>
            <a:r>
              <a:rPr lang="en-US" altLang="en-US" sz="2400" smtClean="0"/>
              <a:t>Guns played a relatively minor role.  Pizarro had only a dozen of them.</a:t>
            </a:r>
          </a:p>
          <a:p>
            <a:pPr lvl="1" eaLnBrk="1" hangingPunct="1"/>
            <a:r>
              <a:rPr lang="en-US" altLang="en-US" sz="2400" smtClean="0"/>
              <a:t>More important were horses which provided shock, speed, maneuverability, and a protected fighting platform that left foot soldiers nearly helpless in the open.</a:t>
            </a:r>
          </a:p>
          <a:p>
            <a:pPr lvl="1" eaLnBrk="1" hangingPunct="1"/>
            <a:r>
              <a:rPr lang="en-US" altLang="en-US" sz="2400" smtClean="0"/>
              <a:t>The Spaniard’s steel armor protected them against the Inca’s club blows, while the Inca’s quilted armor offered no protection against steel weapons.</a:t>
            </a:r>
          </a:p>
          <a:p>
            <a:pPr eaLnBrk="1" hangingPunct="1"/>
            <a:endParaRPr lang="en-US" altLang="en-US" sz="2800" smtClean="0"/>
          </a:p>
          <a:p>
            <a:pPr lvl="1" eaLnBrk="1" hangingPunct="1"/>
            <a:endParaRPr lang="en-US" altLang="en-US" sz="2400" smtClean="0"/>
          </a:p>
        </p:txBody>
      </p:sp>
    </p:spTree>
    <p:extLst>
      <p:ext uri="{BB962C8B-B14F-4D97-AF65-F5344CB8AC3E}">
        <p14:creationId xmlns:p14="http://schemas.microsoft.com/office/powerpoint/2010/main" val="3693200289"/>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710</Words>
  <Application>Microsoft Office PowerPoint</Application>
  <PresentationFormat>On-screen Show (4:3)</PresentationFormat>
  <Paragraphs>76</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Spanish Empire</vt:lpstr>
      <vt:lpstr>Conquistadores</vt:lpstr>
      <vt:lpstr>Cortes</vt:lpstr>
      <vt:lpstr>Cortes</vt:lpstr>
      <vt:lpstr>PowerPoint Presentation</vt:lpstr>
      <vt:lpstr>Pizarro</vt:lpstr>
      <vt:lpstr>Comparison: Pizarro - Atahualpa</vt:lpstr>
      <vt:lpstr>Reasons for Cortes’/Pizarro’s Success</vt:lpstr>
      <vt:lpstr>Reasons for Cortes’/Pizarro’s Success</vt:lpstr>
      <vt:lpstr>Reasons for Cortes’/Pizarro’s Success</vt:lpstr>
      <vt:lpstr>Reasons for Cortes’/Pizarro’s Success</vt:lpstr>
      <vt:lpstr>Hernan de Soto</vt:lpstr>
      <vt:lpstr>Ponce de Leon</vt:lpstr>
      <vt:lpstr>Spanish Trading Post Empire:  Philippines</vt:lpstr>
      <vt:lpstr>Spanish Decline</vt:lpstr>
      <vt:lpstr>Spanish Decline</vt:lpstr>
    </vt:vector>
  </TitlesOfParts>
  <Company>JCPS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Spanish Empire</dc:title>
  <dc:creator>gilmore</dc:creator>
  <cp:lastModifiedBy>gilmore</cp:lastModifiedBy>
  <cp:revision>1</cp:revision>
  <dcterms:created xsi:type="dcterms:W3CDTF">2014-11-05T18:23:32Z</dcterms:created>
  <dcterms:modified xsi:type="dcterms:W3CDTF">2014-11-05T18:24:25Z</dcterms:modified>
</cp:coreProperties>
</file>