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58" r:id="rId5"/>
    <p:sldId id="259" r:id="rId6"/>
    <p:sldId id="260" r:id="rId7"/>
    <p:sldId id="261" r:id="rId8"/>
    <p:sldId id="262" r:id="rId9"/>
    <p:sldId id="274" r:id="rId10"/>
    <p:sldId id="263" r:id="rId11"/>
    <p:sldId id="264" r:id="rId12"/>
    <p:sldId id="265" r:id="rId13"/>
    <p:sldId id="266" r:id="rId14"/>
    <p:sldId id="268" r:id="rId15"/>
    <p:sldId id="269" r:id="rId16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7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1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7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3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1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8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9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2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9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9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6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602259">
            <a:off x="-9562" y="454812"/>
            <a:ext cx="9277351" cy="6404492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rgbClr val="FFC000"/>
                </a:solidFill>
                <a:latin typeface="Old English Text MT" panose="03040902040508030806" pitchFamily="66" charset="0"/>
                <a:ea typeface="Gungsuh" panose="02030600000101010101" pitchFamily="18" charset="-127"/>
              </a:rPr>
              <a:t>Nationalsozialistische</a:t>
            </a:r>
            <a:r>
              <a:rPr lang="en-US" sz="8000" b="1" dirty="0" smtClean="0">
                <a:solidFill>
                  <a:srgbClr val="FFC000"/>
                </a:solidFill>
                <a:latin typeface="Old English Text MT" panose="03040902040508030806" pitchFamily="66" charset="0"/>
                <a:ea typeface="Gungsuh" panose="02030600000101010101" pitchFamily="18" charset="-127"/>
              </a:rPr>
              <a:t/>
            </a:r>
            <a:br>
              <a:rPr lang="en-US" sz="8000" b="1" dirty="0" smtClean="0">
                <a:solidFill>
                  <a:srgbClr val="FFC000"/>
                </a:solidFill>
                <a:latin typeface="Old English Text MT" panose="03040902040508030806" pitchFamily="66" charset="0"/>
                <a:ea typeface="Gungsuh" panose="02030600000101010101" pitchFamily="18" charset="-127"/>
              </a:rPr>
            </a:br>
            <a:r>
              <a:rPr lang="en-US" sz="8000" b="1" dirty="0" smtClean="0">
                <a:solidFill>
                  <a:srgbClr val="FFC000"/>
                </a:solidFill>
                <a:latin typeface="Old English Text MT" panose="03040902040508030806" pitchFamily="66" charset="0"/>
                <a:ea typeface="Gungsuh" panose="02030600000101010101" pitchFamily="18" charset="-127"/>
              </a:rPr>
              <a:t> </a:t>
            </a:r>
            <a:r>
              <a:rPr lang="en-US" sz="8000" b="1" dirty="0">
                <a:solidFill>
                  <a:srgbClr val="FFC000"/>
                </a:solidFill>
                <a:latin typeface="Old English Text MT" panose="03040902040508030806" pitchFamily="66" charset="0"/>
                <a:ea typeface="Gungsuh" panose="02030600000101010101" pitchFamily="18" charset="-127"/>
              </a:rPr>
              <a:t>Deutsche </a:t>
            </a:r>
            <a:r>
              <a:rPr lang="en-US" sz="8000" b="1" dirty="0" err="1">
                <a:solidFill>
                  <a:srgbClr val="FFC000"/>
                </a:solidFill>
                <a:latin typeface="Old English Text MT" panose="03040902040508030806" pitchFamily="66" charset="0"/>
                <a:ea typeface="Gungsuh" panose="02030600000101010101" pitchFamily="18" charset="-127"/>
              </a:rPr>
              <a:t>Arbeiterpartei</a:t>
            </a:r>
            <a:endParaRPr lang="en-US" sz="8000" dirty="0">
              <a:solidFill>
                <a:srgbClr val="FFC000"/>
              </a:solidFill>
              <a:latin typeface="Old English Text MT" panose="03040902040508030806" pitchFamily="66" charset="0"/>
              <a:ea typeface="Gungsuh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7569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Nazi Party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First Reich-Holy Roman Empire</a:t>
            </a:r>
          </a:p>
          <a:p>
            <a:r>
              <a:rPr lang="en-US" sz="4400" dirty="0" smtClean="0"/>
              <a:t>Second Reich-German Empire of the Hohenzollerns</a:t>
            </a:r>
          </a:p>
          <a:p>
            <a:r>
              <a:rPr lang="en-US" sz="4400" dirty="0" smtClean="0"/>
              <a:t>Third Reich-Hitler’s German Empire; last for a thousand years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01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Nazi Party: </a:t>
            </a:r>
            <a:r>
              <a:rPr lang="en-US" sz="5400" b="1" i="1" dirty="0" err="1"/>
              <a:t>d</a:t>
            </a:r>
            <a:r>
              <a:rPr lang="en-US" sz="5400" b="1" i="1" dirty="0" err="1" smtClean="0"/>
              <a:t>er</a:t>
            </a:r>
            <a:r>
              <a:rPr lang="en-US" sz="5400" b="1" i="1" dirty="0" smtClean="0"/>
              <a:t> Fuhrer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Hitler turns Germ. into police state</a:t>
            </a:r>
          </a:p>
          <a:p>
            <a:r>
              <a:rPr lang="en-US" sz="4400" dirty="0" smtClean="0"/>
              <a:t>Bans labor unions</a:t>
            </a:r>
          </a:p>
          <a:p>
            <a:r>
              <a:rPr lang="en-US" sz="4400" dirty="0" smtClean="0"/>
              <a:t>Bans opposing newspapers, political parties, political opponents sent to camps</a:t>
            </a:r>
          </a:p>
          <a:p>
            <a:r>
              <a:rPr lang="en-US" sz="4400" dirty="0" smtClean="0"/>
              <a:t>Sets up Gestapo and </a:t>
            </a:r>
            <a:r>
              <a:rPr lang="en-US" sz="4400" i="1" dirty="0" err="1" smtClean="0"/>
              <a:t>Schutzstaffel</a:t>
            </a:r>
            <a:r>
              <a:rPr lang="en-US" sz="4400" i="1" dirty="0" smtClean="0"/>
              <a:t> 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510452"/>
            <a:ext cx="764020" cy="50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23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Nazi Party: </a:t>
            </a:r>
            <a:r>
              <a:rPr lang="en-US" sz="5400" b="1" i="1" dirty="0" err="1" smtClean="0"/>
              <a:t>der</a:t>
            </a:r>
            <a:r>
              <a:rPr lang="en-US" sz="5400" b="1" i="1" dirty="0" smtClean="0"/>
              <a:t> Fuhrer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Persecution of inferior races</a:t>
            </a:r>
          </a:p>
          <a:p>
            <a:r>
              <a:rPr lang="en-US" sz="4400" dirty="0" smtClean="0"/>
              <a:t>Jews forced to live in ghettos</a:t>
            </a:r>
          </a:p>
          <a:p>
            <a:r>
              <a:rPr lang="en-US" sz="4400" dirty="0" smtClean="0"/>
              <a:t>Jews forced to wear Star of David</a:t>
            </a:r>
          </a:p>
          <a:p>
            <a:r>
              <a:rPr lang="en-US" sz="4400" dirty="0" smtClean="0"/>
              <a:t>Concentration camps</a:t>
            </a:r>
          </a:p>
          <a:p>
            <a:pPr lvl="1"/>
            <a:r>
              <a:rPr lang="en-US" sz="4000" dirty="0" smtClean="0"/>
              <a:t>Jews, political prisoners, criminals, gypsies, Catholics, homosexuals, disabled individuals, POWs, mentally ill, Jehovah’s Witness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9086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Nazi Party: </a:t>
            </a:r>
            <a:r>
              <a:rPr lang="en-US" sz="5400" b="1" i="1" dirty="0" err="1" smtClean="0"/>
              <a:t>der</a:t>
            </a:r>
            <a:r>
              <a:rPr lang="en-US" sz="5400" b="1" i="1" dirty="0" smtClean="0"/>
              <a:t> Fuhrer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During 1930s Germany begins to secretly rebuild military</a:t>
            </a:r>
          </a:p>
          <a:p>
            <a:r>
              <a:rPr lang="en-US" sz="4400" dirty="0" smtClean="0"/>
              <a:t>1936 Hitler orders troops into the Rhineland violating the Treaty of Versailles</a:t>
            </a:r>
          </a:p>
          <a:p>
            <a:r>
              <a:rPr lang="en-US" sz="4400" dirty="0" smtClean="0"/>
              <a:t>France and Great Britain do nothing</a:t>
            </a:r>
          </a:p>
          <a:p>
            <a:r>
              <a:rPr lang="en-US" sz="4400" dirty="0" smtClean="0"/>
              <a:t>1936 Rome-Berlin Axis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408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groups</a:t>
            </a:r>
          </a:p>
          <a:p>
            <a:pPr lvl="1"/>
            <a:r>
              <a:rPr lang="en-US" dirty="0" smtClean="0"/>
              <a:t>Hitler </a:t>
            </a:r>
            <a:r>
              <a:rPr lang="en-US" dirty="0" err="1" smtClean="0"/>
              <a:t>Jungend</a:t>
            </a:r>
            <a:r>
              <a:rPr lang="en-US" dirty="0" smtClean="0"/>
              <a:t>; ages 10-14 and 14-18</a:t>
            </a:r>
          </a:p>
          <a:p>
            <a:pPr lvl="1"/>
            <a:r>
              <a:rPr lang="en-US" dirty="0" smtClean="0"/>
              <a:t>League of German Maidens; ages 10-18</a:t>
            </a:r>
          </a:p>
          <a:p>
            <a:r>
              <a:rPr lang="en-US" dirty="0" smtClean="0"/>
              <a:t>By 1940 membership 8 million</a:t>
            </a:r>
          </a:p>
          <a:p>
            <a:r>
              <a:rPr lang="en-US" dirty="0" smtClean="0"/>
              <a:t>Boy Scouts banned</a:t>
            </a:r>
          </a:p>
          <a:p>
            <a:r>
              <a:rPr lang="en-US" dirty="0" smtClean="0"/>
              <a:t>Many drafted as young as 12</a:t>
            </a:r>
          </a:p>
          <a:p>
            <a:r>
              <a:rPr lang="en-US" dirty="0" smtClean="0"/>
              <a:t>Retired Pope Benedict XVI was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VOCABULARY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Fascism</a:t>
            </a:r>
          </a:p>
          <a:p>
            <a:r>
              <a:rPr lang="en-US" sz="4000" dirty="0" smtClean="0"/>
              <a:t>Communism</a:t>
            </a:r>
          </a:p>
          <a:p>
            <a:r>
              <a:rPr lang="en-US" sz="4000" dirty="0" smtClean="0"/>
              <a:t>Black Shirts</a:t>
            </a:r>
          </a:p>
          <a:p>
            <a:r>
              <a:rPr lang="en-US" sz="4000" dirty="0" smtClean="0"/>
              <a:t>Corporatist State</a:t>
            </a:r>
          </a:p>
          <a:p>
            <a:r>
              <a:rPr lang="en-US" sz="4000" dirty="0" smtClean="0"/>
              <a:t>Nazism</a:t>
            </a:r>
          </a:p>
          <a:p>
            <a:r>
              <a:rPr lang="en-US" sz="4000" dirty="0" smtClean="0"/>
              <a:t>Police State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Aryan</a:t>
            </a:r>
          </a:p>
          <a:p>
            <a:r>
              <a:rPr lang="en-US" sz="4000" dirty="0" smtClean="0"/>
              <a:t>Third Reich</a:t>
            </a:r>
          </a:p>
          <a:p>
            <a:r>
              <a:rPr lang="en-US" sz="4000" i="1" dirty="0" err="1" smtClean="0"/>
              <a:t>der</a:t>
            </a:r>
            <a:r>
              <a:rPr lang="en-US" sz="4000" i="1" dirty="0" smtClean="0"/>
              <a:t> Fuhrer</a:t>
            </a:r>
          </a:p>
          <a:p>
            <a:r>
              <a:rPr lang="en-US" sz="4000" dirty="0" smtClean="0"/>
              <a:t>Rome-Berlin Axis</a:t>
            </a:r>
          </a:p>
          <a:p>
            <a:r>
              <a:rPr lang="en-US" sz="4000" i="1" dirty="0" smtClean="0"/>
              <a:t>Mein </a:t>
            </a:r>
            <a:r>
              <a:rPr lang="en-US" sz="4000" i="1" dirty="0" err="1" smtClean="0"/>
              <a:t>Kampf</a:t>
            </a:r>
            <a:endParaRPr lang="en-US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93277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500" b="1" dirty="0" smtClean="0">
                <a:solidFill>
                  <a:prstClr val="black"/>
                </a:solidFill>
              </a:rPr>
              <a:t>German Workers’ Party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German Worker’s Party</a:t>
            </a:r>
            <a:r>
              <a:rPr lang="de-DE" i="1" dirty="0"/>
              <a:t> </a:t>
            </a:r>
            <a:r>
              <a:rPr lang="de-DE" sz="2600" i="1" dirty="0" smtClean="0"/>
              <a:t>(Deutsche Arbeiterpartei</a:t>
            </a:r>
            <a:r>
              <a:rPr lang="de-DE" sz="2600" dirty="0"/>
              <a:t>, </a:t>
            </a:r>
            <a:r>
              <a:rPr lang="de-DE" sz="2600" dirty="0" smtClean="0"/>
              <a:t>DAP)</a:t>
            </a:r>
            <a:endParaRPr lang="en-US" sz="2600" dirty="0" smtClean="0"/>
          </a:p>
          <a:p>
            <a:pPr lvl="1"/>
            <a:r>
              <a:rPr lang="en-US" dirty="0" smtClean="0"/>
              <a:t>January 1919 to February 1920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Ideology:</a:t>
            </a:r>
          </a:p>
          <a:p>
            <a:pPr lvl="2"/>
            <a:r>
              <a:rPr lang="en-US" dirty="0" smtClean="0"/>
              <a:t>Pan-</a:t>
            </a:r>
            <a:r>
              <a:rPr lang="en-US" dirty="0" err="1" smtClean="0"/>
              <a:t>Germanism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German nationalism</a:t>
            </a:r>
          </a:p>
          <a:p>
            <a:pPr lvl="2"/>
            <a:r>
              <a:rPr lang="en-US" dirty="0" smtClean="0"/>
              <a:t>Anti-communist</a:t>
            </a:r>
          </a:p>
          <a:p>
            <a:pPr lvl="2"/>
            <a:r>
              <a:rPr lang="en-US" dirty="0" smtClean="0"/>
              <a:t>Anti-Semitic</a:t>
            </a:r>
          </a:p>
          <a:p>
            <a:pPr lvl="2"/>
            <a:r>
              <a:rPr lang="en-US" dirty="0" smtClean="0"/>
              <a:t>Anti-capitalist</a:t>
            </a:r>
          </a:p>
          <a:p>
            <a:pPr lvl="2"/>
            <a:r>
              <a:rPr lang="en-US" dirty="0" smtClean="0"/>
              <a:t>Anti-Marxist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0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500" b="1" dirty="0" smtClean="0"/>
              <a:t>German Workers’ Party</a:t>
            </a:r>
            <a:endParaRPr lang="en-US" sz="6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Adolph Hitler attracted to the ideology of the DAP</a:t>
            </a:r>
          </a:p>
          <a:p>
            <a:r>
              <a:rPr lang="en-US" dirty="0" smtClean="0"/>
              <a:t>Applies for membership, accepted as 55</a:t>
            </a:r>
            <a:r>
              <a:rPr lang="en-US" baseline="30000" dirty="0" smtClean="0"/>
              <a:t>th</a:t>
            </a:r>
            <a:r>
              <a:rPr lang="en-US" dirty="0" smtClean="0"/>
              <a:t> member September 12, 1919</a:t>
            </a:r>
          </a:p>
          <a:p>
            <a:r>
              <a:rPr lang="en-US" dirty="0" smtClean="0"/>
              <a:t>Hitler gives first speech October 1919, impresses all with his oratory skills</a:t>
            </a:r>
          </a:p>
          <a:p>
            <a:r>
              <a:rPr lang="en-US" dirty="0" smtClean="0"/>
              <a:t>Named Chief of Propaganda early 1920</a:t>
            </a:r>
          </a:p>
          <a:p>
            <a:r>
              <a:rPr lang="en-US" dirty="0" smtClean="0"/>
              <a:t>Hitler renames DAP the National Socialist German Workers’ Party, February 24, 1920</a:t>
            </a:r>
          </a:p>
        </p:txBody>
      </p:sp>
    </p:spTree>
    <p:extLst>
      <p:ext uri="{BB962C8B-B14F-4D97-AF65-F5344CB8AC3E}">
        <p14:creationId xmlns:p14="http://schemas.microsoft.com/office/powerpoint/2010/main" val="36260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National Socialist German Workers’ Party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Nazi Party</a:t>
            </a:r>
          </a:p>
          <a:p>
            <a:pPr lvl="1"/>
            <a:r>
              <a:rPr lang="en-US" sz="4000" dirty="0" smtClean="0"/>
              <a:t>Nationalistic</a:t>
            </a:r>
          </a:p>
          <a:p>
            <a:pPr lvl="1"/>
            <a:r>
              <a:rPr lang="en-US" sz="4000" dirty="0" smtClean="0"/>
              <a:t>Anticommunist</a:t>
            </a:r>
          </a:p>
          <a:p>
            <a:pPr lvl="1"/>
            <a:r>
              <a:rPr lang="en-US" sz="4000" dirty="0" smtClean="0"/>
              <a:t>Anti-Semitic</a:t>
            </a:r>
          </a:p>
          <a:p>
            <a:r>
              <a:rPr lang="en-US" sz="4400" dirty="0" smtClean="0"/>
              <a:t>Attracted support of wealthy</a:t>
            </a:r>
          </a:p>
          <a:p>
            <a:r>
              <a:rPr lang="en-US" sz="4400" dirty="0" smtClean="0"/>
              <a:t>1921 Hitler becomes head of party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713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Nazi Party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Hitler imprisoned 1923 for role in Beer Hall Putsch (revolt), puts him in national spotlight</a:t>
            </a:r>
          </a:p>
          <a:p>
            <a:r>
              <a:rPr lang="en-US" sz="4400" dirty="0" smtClean="0"/>
              <a:t>Writes </a:t>
            </a:r>
            <a:r>
              <a:rPr lang="en-US" sz="4400" i="1" dirty="0" smtClean="0"/>
              <a:t>Mein </a:t>
            </a:r>
            <a:r>
              <a:rPr lang="en-US" sz="4400" i="1" dirty="0" err="1" smtClean="0"/>
              <a:t>Kampf</a:t>
            </a:r>
            <a:endParaRPr lang="en-US" sz="4400" i="1" dirty="0" smtClean="0"/>
          </a:p>
          <a:p>
            <a:pPr lvl="1"/>
            <a:r>
              <a:rPr lang="en-US" sz="4000" dirty="0" smtClean="0"/>
              <a:t>Spirit of Nazi movement</a:t>
            </a:r>
          </a:p>
          <a:p>
            <a:pPr lvl="1"/>
            <a:r>
              <a:rPr lang="en-US" sz="4000" dirty="0" smtClean="0"/>
              <a:t>Outlines plan for racial purity including the elimination of all Jews and others considered “impure”-est. Aryan race</a:t>
            </a:r>
          </a:p>
          <a:p>
            <a:pPr lvl="1"/>
            <a:r>
              <a:rPr lang="en-US" sz="4000" dirty="0" smtClean="0"/>
              <a:t>Blames France &amp; others for international injustices placed on Germany after </a:t>
            </a:r>
            <a:r>
              <a:rPr lang="en-US" sz="4000" dirty="0" smtClean="0"/>
              <a:t>WWI</a:t>
            </a:r>
          </a:p>
          <a:p>
            <a:pPr lvl="1"/>
            <a:r>
              <a:rPr lang="en-US" sz="4000" b="1" i="1" dirty="0" smtClean="0"/>
              <a:t>Living space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95253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Nazi Party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Party shares Hitler’s anti-Semitic ideology</a:t>
            </a:r>
          </a:p>
          <a:p>
            <a:r>
              <a:rPr lang="en-US" sz="4400" dirty="0" smtClean="0"/>
              <a:t>Emotional speeches</a:t>
            </a:r>
          </a:p>
          <a:p>
            <a:pPr lvl="1"/>
            <a:r>
              <a:rPr lang="en-US" sz="4000" dirty="0" smtClean="0"/>
              <a:t>Disavows the Treaty of Versailles</a:t>
            </a:r>
          </a:p>
          <a:p>
            <a:pPr lvl="1"/>
            <a:r>
              <a:rPr lang="en-US" sz="4000" dirty="0" smtClean="0"/>
              <a:t>Restore Germany’s military power</a:t>
            </a:r>
          </a:p>
          <a:p>
            <a:pPr lvl="1"/>
            <a:r>
              <a:rPr lang="en-US" sz="4000" dirty="0" smtClean="0"/>
              <a:t>Recover lost territories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470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Nazi Party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By 1932 party growing in support</a:t>
            </a:r>
          </a:p>
          <a:p>
            <a:pPr lvl="1"/>
            <a:r>
              <a:rPr lang="en-US" sz="4000" dirty="0" smtClean="0"/>
              <a:t>Continued civil and social unrest</a:t>
            </a:r>
          </a:p>
          <a:p>
            <a:pPr lvl="1"/>
            <a:r>
              <a:rPr lang="en-US" sz="4000" dirty="0" smtClean="0"/>
              <a:t>Great Depression</a:t>
            </a:r>
          </a:p>
          <a:p>
            <a:pPr lvl="1"/>
            <a:r>
              <a:rPr lang="en-US" sz="4000" dirty="0" smtClean="0"/>
              <a:t>Party gains more seats in Reichstag than any other party</a:t>
            </a:r>
          </a:p>
          <a:p>
            <a:r>
              <a:rPr lang="en-US" sz="4400" dirty="0" smtClean="0"/>
              <a:t>Hitler becomes German citizen February 25, 1932</a:t>
            </a:r>
          </a:p>
          <a:p>
            <a:r>
              <a:rPr lang="en-US" sz="4400" dirty="0" smtClean="0"/>
              <a:t>01/30/33 Hitler appointed Chancellor</a:t>
            </a:r>
          </a:p>
        </p:txBody>
      </p:sp>
    </p:spTree>
    <p:extLst>
      <p:ext uri="{BB962C8B-B14F-4D97-AF65-F5344CB8AC3E}">
        <p14:creationId xmlns:p14="http://schemas.microsoft.com/office/powerpoint/2010/main" val="302814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Nazi Party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Reichstag fire February 27, 1933</a:t>
            </a:r>
          </a:p>
          <a:p>
            <a:r>
              <a:rPr lang="en-US" sz="4400" dirty="0"/>
              <a:t>C</a:t>
            </a:r>
            <a:r>
              <a:rPr lang="en-US" sz="4400" dirty="0" smtClean="0"/>
              <a:t>ommunists blamed by Nazis</a:t>
            </a:r>
          </a:p>
          <a:p>
            <a:r>
              <a:rPr lang="en-US" sz="4400" dirty="0" smtClean="0"/>
              <a:t>Hitler receives emergency powers to put down “rebellion” from Hindenburg, suspends civil liberties</a:t>
            </a:r>
          </a:p>
          <a:p>
            <a:r>
              <a:rPr lang="en-US" sz="4400" dirty="0" smtClean="0"/>
              <a:t>Hindenburg signs Enabling Act of 1933 allowing Hitler to create law for Germany</a:t>
            </a:r>
          </a:p>
        </p:txBody>
      </p:sp>
    </p:spTree>
    <p:extLst>
      <p:ext uri="{BB962C8B-B14F-4D97-AF65-F5344CB8AC3E}">
        <p14:creationId xmlns:p14="http://schemas.microsoft.com/office/powerpoint/2010/main" val="334033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Nazi Party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Hitler makes law merging office of President and Chancellor upon Hindenburg’s death</a:t>
            </a:r>
          </a:p>
          <a:p>
            <a:r>
              <a:rPr lang="en-US" sz="4400" dirty="0" smtClean="0"/>
              <a:t>Hindenburg dies August 2, 1934</a:t>
            </a:r>
          </a:p>
          <a:p>
            <a:r>
              <a:rPr lang="en-US" sz="4400" dirty="0" smtClean="0"/>
              <a:t>Hitler declares himself “Der Fuhrer” (the leader) 2 hours later</a:t>
            </a:r>
          </a:p>
        </p:txBody>
      </p:sp>
    </p:spTree>
    <p:extLst>
      <p:ext uri="{BB962C8B-B14F-4D97-AF65-F5344CB8AC3E}">
        <p14:creationId xmlns:p14="http://schemas.microsoft.com/office/powerpoint/2010/main" val="31306919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478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Nationalsozialistische  Deutsche Arbeiterpartei</vt:lpstr>
      <vt:lpstr>German Workers’ Party</vt:lpstr>
      <vt:lpstr>German Workers’ Party</vt:lpstr>
      <vt:lpstr>National Socialist German Workers’ Party</vt:lpstr>
      <vt:lpstr>Nazi Party</vt:lpstr>
      <vt:lpstr>Nazi Party</vt:lpstr>
      <vt:lpstr>Nazi Party</vt:lpstr>
      <vt:lpstr>Nazi Party</vt:lpstr>
      <vt:lpstr>Nazi Party</vt:lpstr>
      <vt:lpstr>Nazi Party</vt:lpstr>
      <vt:lpstr>Nazi Party: der Fuhrer</vt:lpstr>
      <vt:lpstr>Nazi Party: der Fuhrer</vt:lpstr>
      <vt:lpstr>Nazi Party: der Fuhrer</vt:lpstr>
      <vt:lpstr>Hitler Youth</vt:lpstr>
      <vt:lpstr>VOCABULARY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Weimar Republic/Germany</dc:title>
  <dc:creator>gilmore</dc:creator>
  <cp:lastModifiedBy>gilmore</cp:lastModifiedBy>
  <cp:revision>15</cp:revision>
  <cp:lastPrinted>2015-05-22T11:07:00Z</cp:lastPrinted>
  <dcterms:created xsi:type="dcterms:W3CDTF">2015-05-13T18:25:54Z</dcterms:created>
  <dcterms:modified xsi:type="dcterms:W3CDTF">2015-05-22T12:13:20Z</dcterms:modified>
</cp:coreProperties>
</file>