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6"/>
  </p:notesMasterIdLst>
  <p:handoutMasterIdLst>
    <p:handoutMasterId r:id="rId27"/>
  </p:handoutMasterIdLst>
  <p:sldIdLst>
    <p:sldId id="256" r:id="rId2"/>
    <p:sldId id="257" r:id="rId3"/>
    <p:sldId id="276" r:id="rId4"/>
    <p:sldId id="260" r:id="rId5"/>
    <p:sldId id="266" r:id="rId6"/>
    <p:sldId id="270" r:id="rId7"/>
    <p:sldId id="258" r:id="rId8"/>
    <p:sldId id="271" r:id="rId9"/>
    <p:sldId id="272" r:id="rId10"/>
    <p:sldId id="273" r:id="rId11"/>
    <p:sldId id="274" r:id="rId12"/>
    <p:sldId id="259" r:id="rId13"/>
    <p:sldId id="282" r:id="rId14"/>
    <p:sldId id="267" r:id="rId15"/>
    <p:sldId id="268" r:id="rId16"/>
    <p:sldId id="261" r:id="rId17"/>
    <p:sldId id="262" r:id="rId18"/>
    <p:sldId id="263" r:id="rId19"/>
    <p:sldId id="264" r:id="rId20"/>
    <p:sldId id="284" r:id="rId21"/>
    <p:sldId id="285"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FD8617-5B63-45FF-B4EB-4AC1B551073B}" type="datetimeFigureOut">
              <a:rPr lang="en-US" smtClean="0"/>
              <a:t>9/23/2014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A5A296-E672-49BA-A344-75731D099CE5}" type="slidenum">
              <a:rPr lang="en-US" smtClean="0"/>
              <a:t>‹#›</a:t>
            </a:fld>
            <a:endParaRPr lang="en-US"/>
          </a:p>
        </p:txBody>
      </p:sp>
    </p:spTree>
    <p:extLst>
      <p:ext uri="{BB962C8B-B14F-4D97-AF65-F5344CB8AC3E}">
        <p14:creationId xmlns:p14="http://schemas.microsoft.com/office/powerpoint/2010/main" val="406801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5F663-8415-49AC-9627-BD57806AA3E6}"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9838-C3B5-426A-8F1E-7E3073DE3A25}" type="slidenum">
              <a:rPr lang="en-US" smtClean="0"/>
              <a:pPr/>
              <a:t>‹#›</a:t>
            </a:fld>
            <a:endParaRPr lang="en-US"/>
          </a:p>
        </p:txBody>
      </p:sp>
    </p:spTree>
    <p:extLst>
      <p:ext uri="{BB962C8B-B14F-4D97-AF65-F5344CB8AC3E}">
        <p14:creationId xmlns:p14="http://schemas.microsoft.com/office/powerpoint/2010/main" val="234702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a:t>
            </a:fld>
            <a:endParaRPr lang="en-US"/>
          </a:p>
        </p:txBody>
      </p:sp>
    </p:spTree>
    <p:extLst>
      <p:ext uri="{BB962C8B-B14F-4D97-AF65-F5344CB8AC3E}">
        <p14:creationId xmlns:p14="http://schemas.microsoft.com/office/powerpoint/2010/main" val="3773194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10</a:t>
            </a:fld>
            <a:endParaRPr lang="en-US"/>
          </a:p>
        </p:txBody>
      </p:sp>
    </p:spTree>
    <p:extLst>
      <p:ext uri="{BB962C8B-B14F-4D97-AF65-F5344CB8AC3E}">
        <p14:creationId xmlns:p14="http://schemas.microsoft.com/office/powerpoint/2010/main" val="116770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11</a:t>
            </a:fld>
            <a:endParaRPr lang="en-US"/>
          </a:p>
        </p:txBody>
      </p:sp>
    </p:spTree>
    <p:extLst>
      <p:ext uri="{BB962C8B-B14F-4D97-AF65-F5344CB8AC3E}">
        <p14:creationId xmlns:p14="http://schemas.microsoft.com/office/powerpoint/2010/main" val="235792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12</a:t>
            </a:fld>
            <a:endParaRPr lang="en-US"/>
          </a:p>
        </p:txBody>
      </p:sp>
    </p:spTree>
    <p:extLst>
      <p:ext uri="{BB962C8B-B14F-4D97-AF65-F5344CB8AC3E}">
        <p14:creationId xmlns:p14="http://schemas.microsoft.com/office/powerpoint/2010/main" val="232574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13</a:t>
            </a:fld>
            <a:endParaRPr lang="en-US"/>
          </a:p>
        </p:txBody>
      </p:sp>
    </p:spTree>
    <p:extLst>
      <p:ext uri="{BB962C8B-B14F-4D97-AF65-F5344CB8AC3E}">
        <p14:creationId xmlns:p14="http://schemas.microsoft.com/office/powerpoint/2010/main" val="8499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14</a:t>
            </a:fld>
            <a:endParaRPr lang="en-US"/>
          </a:p>
        </p:txBody>
      </p:sp>
    </p:spTree>
    <p:extLst>
      <p:ext uri="{BB962C8B-B14F-4D97-AF65-F5344CB8AC3E}">
        <p14:creationId xmlns:p14="http://schemas.microsoft.com/office/powerpoint/2010/main" val="182774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15</a:t>
            </a:fld>
            <a:endParaRPr lang="en-US"/>
          </a:p>
        </p:txBody>
      </p:sp>
    </p:spTree>
    <p:extLst>
      <p:ext uri="{BB962C8B-B14F-4D97-AF65-F5344CB8AC3E}">
        <p14:creationId xmlns:p14="http://schemas.microsoft.com/office/powerpoint/2010/main" val="369905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16</a:t>
            </a:fld>
            <a:endParaRPr lang="en-US"/>
          </a:p>
        </p:txBody>
      </p:sp>
    </p:spTree>
    <p:extLst>
      <p:ext uri="{BB962C8B-B14F-4D97-AF65-F5344CB8AC3E}">
        <p14:creationId xmlns:p14="http://schemas.microsoft.com/office/powerpoint/2010/main" val="342735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17</a:t>
            </a:fld>
            <a:endParaRPr lang="en-US"/>
          </a:p>
        </p:txBody>
      </p:sp>
    </p:spTree>
    <p:extLst>
      <p:ext uri="{BB962C8B-B14F-4D97-AF65-F5344CB8AC3E}">
        <p14:creationId xmlns:p14="http://schemas.microsoft.com/office/powerpoint/2010/main" val="188418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18</a:t>
            </a:fld>
            <a:endParaRPr lang="en-US"/>
          </a:p>
        </p:txBody>
      </p:sp>
    </p:spTree>
    <p:extLst>
      <p:ext uri="{BB962C8B-B14F-4D97-AF65-F5344CB8AC3E}">
        <p14:creationId xmlns:p14="http://schemas.microsoft.com/office/powerpoint/2010/main" val="92074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19</a:t>
            </a:fld>
            <a:endParaRPr lang="en-US"/>
          </a:p>
        </p:txBody>
      </p:sp>
    </p:spTree>
    <p:extLst>
      <p:ext uri="{BB962C8B-B14F-4D97-AF65-F5344CB8AC3E}">
        <p14:creationId xmlns:p14="http://schemas.microsoft.com/office/powerpoint/2010/main" val="8366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a:t>
            </a:fld>
            <a:endParaRPr lang="en-US"/>
          </a:p>
        </p:txBody>
      </p:sp>
    </p:spTree>
    <p:extLst>
      <p:ext uri="{BB962C8B-B14F-4D97-AF65-F5344CB8AC3E}">
        <p14:creationId xmlns:p14="http://schemas.microsoft.com/office/powerpoint/2010/main" val="184932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20</a:t>
            </a:fld>
            <a:endParaRPr lang="en-US"/>
          </a:p>
        </p:txBody>
      </p:sp>
    </p:spTree>
    <p:extLst>
      <p:ext uri="{BB962C8B-B14F-4D97-AF65-F5344CB8AC3E}">
        <p14:creationId xmlns:p14="http://schemas.microsoft.com/office/powerpoint/2010/main" val="88652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21</a:t>
            </a:fld>
            <a:endParaRPr lang="en-US"/>
          </a:p>
        </p:txBody>
      </p:sp>
    </p:spTree>
    <p:extLst>
      <p:ext uri="{BB962C8B-B14F-4D97-AF65-F5344CB8AC3E}">
        <p14:creationId xmlns:p14="http://schemas.microsoft.com/office/powerpoint/2010/main" val="241239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22</a:t>
            </a:fld>
            <a:endParaRPr lang="en-US"/>
          </a:p>
        </p:txBody>
      </p:sp>
    </p:spTree>
    <p:extLst>
      <p:ext uri="{BB962C8B-B14F-4D97-AF65-F5344CB8AC3E}">
        <p14:creationId xmlns:p14="http://schemas.microsoft.com/office/powerpoint/2010/main" val="326178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23</a:t>
            </a:fld>
            <a:endParaRPr lang="en-US"/>
          </a:p>
        </p:txBody>
      </p:sp>
    </p:spTree>
    <p:extLst>
      <p:ext uri="{BB962C8B-B14F-4D97-AF65-F5344CB8AC3E}">
        <p14:creationId xmlns:p14="http://schemas.microsoft.com/office/powerpoint/2010/main" val="3381533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24</a:t>
            </a:fld>
            <a:endParaRPr lang="en-US"/>
          </a:p>
        </p:txBody>
      </p:sp>
    </p:spTree>
    <p:extLst>
      <p:ext uri="{BB962C8B-B14F-4D97-AF65-F5344CB8AC3E}">
        <p14:creationId xmlns:p14="http://schemas.microsoft.com/office/powerpoint/2010/main" val="77092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r>
              <a:rPr lang="en-US" altLang="en-US"/>
              <a:t>S</a:t>
            </a:r>
            <a:fld id="{0B7C347E-9B1D-4480-8152-BBE1C985512D}" type="slidenum">
              <a:rPr lang="en-US" altLang="en-US"/>
              <a:pPr/>
              <a:t>3</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solidFill>
                  <a:srgbClr val="000000"/>
                </a:solidFill>
                <a:cs typeface="Times New Roman" pitchFamily="18" charset="0"/>
              </a:rPr>
              <a:t>Feudalism developed out of peoples’ need for protection against invaders and landowners’ need to defend their property. </a:t>
            </a:r>
            <a:r>
              <a:rPr lang="en-US" altLang="en-US" smtClean="0"/>
              <a:t>The feudal system grew out of the practices of “clientage” or “patronage” which had existed under the Roman Empire; these practices involved smaller landowners placing themselves under the protection of larger landowners, usually in exchange for payment or goods. In medieval feudalism, individual monarchs throughout Europe were unable to afford protection of their empires, so they gave trusted soldiers parcels of land in exchange for their promise to defend it and make it useful.</a:t>
            </a:r>
          </a:p>
          <a:p>
            <a:pPr eaLnBrk="1" hangingPunct="1"/>
            <a:endParaRPr lang="en-US" altLang="en-US" smtClean="0"/>
          </a:p>
          <a:p>
            <a:pPr eaLnBrk="1" hangingPunct="1"/>
            <a:r>
              <a:rPr lang="en-US" altLang="en-US" smtClean="0"/>
              <a:t>Feudalism appeared in Europe during the 700s in the areas we know now as France and Germany, as weak governments sought solutions to the question of how to provide security with limited resources. By the 1000s, most of western Europe practiced some form of feudalism.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4</a:t>
            </a:fld>
            <a:endParaRPr lang="en-US"/>
          </a:p>
        </p:txBody>
      </p:sp>
    </p:spTree>
    <p:extLst>
      <p:ext uri="{BB962C8B-B14F-4D97-AF65-F5344CB8AC3E}">
        <p14:creationId xmlns:p14="http://schemas.microsoft.com/office/powerpoint/2010/main" val="244974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5</a:t>
            </a:fld>
            <a:endParaRPr lang="en-US"/>
          </a:p>
        </p:txBody>
      </p:sp>
    </p:spTree>
    <p:extLst>
      <p:ext uri="{BB962C8B-B14F-4D97-AF65-F5344CB8AC3E}">
        <p14:creationId xmlns:p14="http://schemas.microsoft.com/office/powerpoint/2010/main" val="152160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6</a:t>
            </a:fld>
            <a:endParaRPr lang="en-US"/>
          </a:p>
        </p:txBody>
      </p:sp>
    </p:spTree>
    <p:extLst>
      <p:ext uri="{BB962C8B-B14F-4D97-AF65-F5344CB8AC3E}">
        <p14:creationId xmlns:p14="http://schemas.microsoft.com/office/powerpoint/2010/main" val="22334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7</a:t>
            </a:fld>
            <a:endParaRPr lang="en-US"/>
          </a:p>
        </p:txBody>
      </p:sp>
    </p:spTree>
    <p:extLst>
      <p:ext uri="{BB962C8B-B14F-4D97-AF65-F5344CB8AC3E}">
        <p14:creationId xmlns:p14="http://schemas.microsoft.com/office/powerpoint/2010/main" val="215645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8</a:t>
            </a:fld>
            <a:endParaRPr lang="en-US"/>
          </a:p>
        </p:txBody>
      </p:sp>
    </p:spTree>
    <p:extLst>
      <p:ext uri="{BB962C8B-B14F-4D97-AF65-F5344CB8AC3E}">
        <p14:creationId xmlns:p14="http://schemas.microsoft.com/office/powerpoint/2010/main" val="418994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59838-C3B5-426A-8F1E-7E3073DE3A25}" type="slidenum">
              <a:rPr lang="en-US" smtClean="0"/>
              <a:pPr/>
              <a:t>9</a:t>
            </a:fld>
            <a:endParaRPr lang="en-US"/>
          </a:p>
        </p:txBody>
      </p:sp>
    </p:spTree>
    <p:extLst>
      <p:ext uri="{BB962C8B-B14F-4D97-AF65-F5344CB8AC3E}">
        <p14:creationId xmlns:p14="http://schemas.microsoft.com/office/powerpoint/2010/main" val="361993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3CCED4-E210-433F-BAE4-D472E241B362}" type="datetimeFigureOut">
              <a:rPr lang="en-US" smtClean="0"/>
              <a:pPr/>
              <a:t>9/23/2014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6AF8067-AD2F-4FA1-BCD0-D3D3B41DBA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3CCED4-E210-433F-BAE4-D472E241B36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8067-AD2F-4FA1-BCD0-D3D3B41DBA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3CCED4-E210-433F-BAE4-D472E241B36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8067-AD2F-4FA1-BCD0-D3D3B41DBA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3CCED4-E210-433F-BAE4-D472E241B362}" type="datetimeFigureOut">
              <a:rPr lang="en-US" smtClean="0"/>
              <a:pPr/>
              <a:t>9/23/2014</a:t>
            </a:fld>
            <a:endParaRPr lang="en-US"/>
          </a:p>
        </p:txBody>
      </p:sp>
      <p:sp>
        <p:nvSpPr>
          <p:cNvPr id="9" name="Slide Number Placeholder 8"/>
          <p:cNvSpPr>
            <a:spLocks noGrp="1"/>
          </p:cNvSpPr>
          <p:nvPr>
            <p:ph type="sldNum" sz="quarter" idx="15"/>
          </p:nvPr>
        </p:nvSpPr>
        <p:spPr/>
        <p:txBody>
          <a:bodyPr rtlCol="0"/>
          <a:lstStyle/>
          <a:p>
            <a:fld id="{96AF8067-AD2F-4FA1-BCD0-D3D3B41DBA3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3CCED4-E210-433F-BAE4-D472E241B362}" type="datetimeFigureOut">
              <a:rPr lang="en-US" smtClean="0"/>
              <a:pPr/>
              <a:t>9/23/2014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6AF8067-AD2F-4FA1-BCD0-D3D3B41DBA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3CCED4-E210-433F-BAE4-D472E241B362}"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F8067-AD2F-4FA1-BCD0-D3D3B41DBA3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3CCED4-E210-433F-BAE4-D472E241B362}"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F8067-AD2F-4FA1-BCD0-D3D3B41DBA3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3CCED4-E210-433F-BAE4-D472E241B362}" type="datetimeFigureOut">
              <a:rPr lang="en-US" smtClean="0"/>
              <a:pPr/>
              <a:t>9/23/2014</a:t>
            </a:fld>
            <a:endParaRPr lang="en-US"/>
          </a:p>
        </p:txBody>
      </p:sp>
      <p:sp>
        <p:nvSpPr>
          <p:cNvPr id="7" name="Slide Number Placeholder 6"/>
          <p:cNvSpPr>
            <a:spLocks noGrp="1"/>
          </p:cNvSpPr>
          <p:nvPr>
            <p:ph type="sldNum" sz="quarter" idx="11"/>
          </p:nvPr>
        </p:nvSpPr>
        <p:spPr/>
        <p:txBody>
          <a:bodyPr rtlCol="0"/>
          <a:lstStyle/>
          <a:p>
            <a:fld id="{96AF8067-AD2F-4FA1-BCD0-D3D3B41DBA3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CCED4-E210-433F-BAE4-D472E241B362}" type="datetimeFigureOut">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F8067-AD2F-4FA1-BCD0-D3D3B41DBA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3CCED4-E210-433F-BAE4-D472E241B362}" type="datetimeFigureOut">
              <a:rPr lang="en-US" smtClean="0"/>
              <a:pPr/>
              <a:t>9/23/2014</a:t>
            </a:fld>
            <a:endParaRPr lang="en-US"/>
          </a:p>
        </p:txBody>
      </p:sp>
      <p:sp>
        <p:nvSpPr>
          <p:cNvPr id="22" name="Slide Number Placeholder 21"/>
          <p:cNvSpPr>
            <a:spLocks noGrp="1"/>
          </p:cNvSpPr>
          <p:nvPr>
            <p:ph type="sldNum" sz="quarter" idx="15"/>
          </p:nvPr>
        </p:nvSpPr>
        <p:spPr/>
        <p:txBody>
          <a:bodyPr rtlCol="0"/>
          <a:lstStyle/>
          <a:p>
            <a:fld id="{96AF8067-AD2F-4FA1-BCD0-D3D3B41DBA3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3CCED4-E210-433F-BAE4-D472E241B362}" type="datetimeFigureOut">
              <a:rPr lang="en-US" smtClean="0"/>
              <a:pPr/>
              <a:t>9/23/2014</a:t>
            </a:fld>
            <a:endParaRPr lang="en-US"/>
          </a:p>
        </p:txBody>
      </p:sp>
      <p:sp>
        <p:nvSpPr>
          <p:cNvPr id="18" name="Slide Number Placeholder 17"/>
          <p:cNvSpPr>
            <a:spLocks noGrp="1"/>
          </p:cNvSpPr>
          <p:nvPr>
            <p:ph type="sldNum" sz="quarter" idx="11"/>
          </p:nvPr>
        </p:nvSpPr>
        <p:spPr/>
        <p:txBody>
          <a:bodyPr rtlCol="0"/>
          <a:lstStyle/>
          <a:p>
            <a:fld id="{96AF8067-AD2F-4FA1-BCD0-D3D3B41DBA3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3CCED4-E210-433F-BAE4-D472E241B362}" type="datetimeFigureOut">
              <a:rPr lang="en-US" smtClean="0"/>
              <a:pPr/>
              <a:t>9/23/2014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6AF8067-AD2F-4FA1-BCD0-D3D3B41DBA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kfki.hu/~arthp/html/m/massy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Middle ages</a:t>
            </a:r>
            <a:endParaRPr lang="en-US" sz="8000" dirty="0"/>
          </a:p>
        </p:txBody>
      </p:sp>
      <p:sp>
        <p:nvSpPr>
          <p:cNvPr id="3" name="Subtitle 2"/>
          <p:cNvSpPr>
            <a:spLocks noGrp="1"/>
          </p:cNvSpPr>
          <p:nvPr>
            <p:ph type="subTitle" idx="1"/>
          </p:nvPr>
        </p:nvSpPr>
        <p:spPr/>
        <p:txBody>
          <a:bodyPr/>
          <a:lstStyle/>
          <a:p>
            <a:r>
              <a:rPr lang="en-US" dirty="0" smtClean="0"/>
              <a:t>Feudalism, Feudal Pyramid, Manorial System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7467600" cy="1143000"/>
          </a:xfrm>
          <a:solidFill>
            <a:schemeClr val="bg1"/>
          </a:solidFill>
        </p:spPr>
        <p:txBody>
          <a:bodyPr>
            <a:noAutofit/>
          </a:bodyPr>
          <a:lstStyle/>
          <a:p>
            <a:pPr eaLnBrk="1" hangingPunct="1"/>
            <a:r>
              <a:rPr lang="en-US" altLang="en-US" sz="9600" dirty="0" smtClean="0">
                <a:latin typeface="Old English Text MT" panose="03040902040508030806" pitchFamily="66" charset="0"/>
              </a:rPr>
              <a:t>Feudalism</a:t>
            </a:r>
            <a:endParaRPr lang="en-US" altLang="en-US" sz="9600" dirty="0" smtClean="0">
              <a:latin typeface="Old English Text MT" panose="03040902040508030806" pitchFamily="66" charset="0"/>
            </a:endParaRPr>
          </a:p>
        </p:txBody>
      </p:sp>
      <p:sp>
        <p:nvSpPr>
          <p:cNvPr id="10243" name="Content Placeholder 2"/>
          <p:cNvSpPr>
            <a:spLocks noGrp="1"/>
          </p:cNvSpPr>
          <p:nvPr>
            <p:ph sz="quarter" idx="1"/>
          </p:nvPr>
        </p:nvSpPr>
        <p:spPr>
          <a:xfrm>
            <a:off x="914400" y="1600200"/>
            <a:ext cx="7315200" cy="4525963"/>
          </a:xfrm>
        </p:spPr>
        <p:txBody>
          <a:bodyPr/>
          <a:lstStyle/>
          <a:p>
            <a:pPr eaLnBrk="1" hangingPunct="1">
              <a:lnSpc>
                <a:spcPct val="90000"/>
              </a:lnSpc>
              <a:buFont typeface="Arial" charset="0"/>
              <a:buNone/>
            </a:pPr>
            <a:r>
              <a:rPr lang="en-US" altLang="en-US" b="1" smtClean="0"/>
              <a:t>FREEMEN: </a:t>
            </a:r>
          </a:p>
          <a:p>
            <a:pPr eaLnBrk="1" hangingPunct="1">
              <a:lnSpc>
                <a:spcPct val="90000"/>
              </a:lnSpc>
            </a:pPr>
            <a:r>
              <a:rPr lang="en-US" altLang="en-US" smtClean="0"/>
              <a:t>owned their own land independently of a lord</a:t>
            </a:r>
          </a:p>
          <a:p>
            <a:pPr eaLnBrk="1" hangingPunct="1">
              <a:lnSpc>
                <a:spcPct val="90000"/>
              </a:lnSpc>
            </a:pPr>
            <a:r>
              <a:rPr lang="en-US" altLang="en-US" smtClean="0"/>
              <a:t>In </a:t>
            </a:r>
            <a:r>
              <a:rPr lang="en-US" altLang="en-US" b="1" smtClean="0"/>
              <a:t>early feudalism</a:t>
            </a:r>
            <a:r>
              <a:rPr lang="en-US" altLang="en-US" smtClean="0"/>
              <a:t>, freemen were limited to the LORDS’ APPOINTED OFFICIALS, and A FEW MERCHANTS AND CRAFTSMEN (much more in later middle ages as economy changed).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bg1"/>
          </a:solidFill>
        </p:spPr>
        <p:txBody>
          <a:bodyPr>
            <a:noAutofit/>
          </a:bodyPr>
          <a:lstStyle/>
          <a:p>
            <a:pPr eaLnBrk="1" hangingPunct="1"/>
            <a:r>
              <a:rPr lang="en-US" altLang="en-US" sz="9600" dirty="0" smtClean="0">
                <a:latin typeface="Old English Text MT" panose="03040902040508030806" pitchFamily="66" charset="0"/>
              </a:rPr>
              <a:t>Feudalism</a:t>
            </a:r>
            <a:endParaRPr lang="en-US" altLang="en-US" sz="9600" dirty="0" smtClean="0">
              <a:latin typeface="Old English Text MT" panose="03040902040508030806" pitchFamily="66" charset="0"/>
            </a:endParaRPr>
          </a:p>
        </p:txBody>
      </p:sp>
      <p:sp>
        <p:nvSpPr>
          <p:cNvPr id="11267" name="Content Placeholder 2"/>
          <p:cNvSpPr>
            <a:spLocks noGrp="1"/>
          </p:cNvSpPr>
          <p:nvPr>
            <p:ph sz="quarter" idx="1"/>
          </p:nvPr>
        </p:nvSpPr>
        <p:spPr>
          <a:xfrm>
            <a:off x="457200" y="1600200"/>
            <a:ext cx="4191000" cy="4525963"/>
          </a:xfrm>
        </p:spPr>
        <p:txBody>
          <a:bodyPr>
            <a:normAutofit/>
          </a:bodyPr>
          <a:lstStyle/>
          <a:p>
            <a:pPr eaLnBrk="1" hangingPunct="1">
              <a:lnSpc>
                <a:spcPct val="80000"/>
              </a:lnSpc>
              <a:buFont typeface="Arial" charset="0"/>
              <a:buNone/>
            </a:pPr>
            <a:r>
              <a:rPr lang="en-US" altLang="en-US" sz="2600" b="1" dirty="0" smtClean="0"/>
              <a:t>PEASANTS</a:t>
            </a:r>
            <a:r>
              <a:rPr lang="en-US" altLang="en-US" sz="1400" b="1" dirty="0" smtClean="0"/>
              <a:t> </a:t>
            </a:r>
            <a:r>
              <a:rPr lang="en-US" altLang="en-US" sz="1400" b="1" dirty="0" smtClean="0"/>
              <a:t>(SERFS/VILLEINS</a:t>
            </a:r>
            <a:r>
              <a:rPr lang="en-US" altLang="en-US" sz="1400" b="1" dirty="0" smtClean="0"/>
              <a:t>)/SLAVES):</a:t>
            </a:r>
          </a:p>
          <a:p>
            <a:pPr eaLnBrk="1" hangingPunct="1">
              <a:lnSpc>
                <a:spcPct val="80000"/>
              </a:lnSpc>
            </a:pPr>
            <a:r>
              <a:rPr lang="en-US" altLang="en-US" sz="2600" dirty="0" smtClean="0"/>
              <a:t>Lived on the lord’s manor.</a:t>
            </a:r>
          </a:p>
          <a:p>
            <a:pPr eaLnBrk="1" hangingPunct="1">
              <a:lnSpc>
                <a:spcPct val="80000"/>
              </a:lnSpc>
            </a:pPr>
            <a:r>
              <a:rPr lang="en-US" altLang="en-US" sz="2600" b="1" dirty="0" smtClean="0"/>
              <a:t>Peasants’ work: </a:t>
            </a:r>
            <a:r>
              <a:rPr lang="en-US" altLang="en-US" sz="2600" dirty="0" smtClean="0"/>
              <a:t>EVERYTHING—land, animals, animals’ dung, homes, clothes, BELONGED TO THE LORD OF THE MANOR.</a:t>
            </a:r>
          </a:p>
          <a:p>
            <a:pPr eaLnBrk="1" hangingPunct="1">
              <a:lnSpc>
                <a:spcPct val="80000"/>
              </a:lnSpc>
            </a:pPr>
            <a:r>
              <a:rPr lang="en-US" altLang="en-US" sz="2600" dirty="0" smtClean="0"/>
              <a:t>Couldn’t leave the manor property without permission</a:t>
            </a:r>
          </a:p>
          <a:p>
            <a:pPr eaLnBrk="1" hangingPunct="1">
              <a:lnSpc>
                <a:spcPct val="80000"/>
              </a:lnSpc>
            </a:pPr>
            <a:endParaRPr lang="en-US" altLang="en-US" sz="2600" dirty="0" smtClean="0"/>
          </a:p>
        </p:txBody>
      </p:sp>
      <p:sp>
        <p:nvSpPr>
          <p:cNvPr id="4" name="Content Placeholder 3"/>
          <p:cNvSpPr>
            <a:spLocks noGrp="1"/>
          </p:cNvSpPr>
          <p:nvPr>
            <p:ph sz="quarter" idx="2"/>
          </p:nvPr>
        </p:nvSpPr>
        <p:spPr>
          <a:xfrm>
            <a:off x="4648200" y="1600200"/>
            <a:ext cx="3810000" cy="4572000"/>
          </a:xfrm>
        </p:spPr>
        <p:txBody>
          <a:bodyPr rtlCol="0">
            <a:normAutofit/>
          </a:bodyPr>
          <a:lstStyle/>
          <a:p>
            <a:pPr marL="0" indent="0" eaLnBrk="1" fontAlgn="auto" hangingPunct="1">
              <a:spcAft>
                <a:spcPts val="0"/>
              </a:spcAft>
              <a:buNone/>
              <a:defRPr/>
            </a:pPr>
            <a:r>
              <a:rPr lang="en-US" dirty="0" smtClean="0"/>
              <a:t>More than 90% of the population were peasants or slaves, according to the </a:t>
            </a:r>
            <a:r>
              <a:rPr lang="en-US" dirty="0" err="1" smtClean="0"/>
              <a:t>Domesday</a:t>
            </a:r>
            <a:r>
              <a:rPr lang="en-US" dirty="0" smtClean="0"/>
              <a:t> Book (pronounced Dooms-day, and DOES mean that; suggests it is a definitive census).</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0" y="455613"/>
            <a:ext cx="9144000" cy="640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5"/>
          <p:cNvGrpSpPr>
            <a:grpSpLocks/>
          </p:cNvGrpSpPr>
          <p:nvPr/>
        </p:nvGrpSpPr>
        <p:grpSpPr bwMode="auto">
          <a:xfrm>
            <a:off x="2947988" y="109538"/>
            <a:ext cx="2825750" cy="1076325"/>
            <a:chOff x="3407" y="1522"/>
            <a:chExt cx="5616" cy="2753"/>
          </a:xfrm>
        </p:grpSpPr>
        <p:sp>
          <p:nvSpPr>
            <p:cNvPr id="18545" name="Text Box 206"/>
            <p:cNvSpPr txBox="1">
              <a:spLocks noChangeArrowheads="1"/>
            </p:cNvSpPr>
            <p:nvPr/>
          </p:nvSpPr>
          <p:spPr bwMode="auto">
            <a:xfrm>
              <a:off x="4092" y="1522"/>
              <a:ext cx="4572" cy="540"/>
            </a:xfrm>
            <a:prstGeom prst="rect">
              <a:avLst/>
            </a:prstGeom>
            <a:noFill/>
            <a:ln w="9525">
              <a:noFill/>
              <a:miter lim="800000"/>
              <a:headEnd/>
              <a:tailEnd/>
            </a:ln>
          </p:spPr>
          <p:txBody>
            <a:bodyPr/>
            <a:lstStyle/>
            <a:p>
              <a:r>
                <a:rPr lang="en-US" altLang="en-US" b="1">
                  <a:latin typeface="Footlight MT Light" pitchFamily="18" charset="0"/>
                </a:rPr>
                <a:t>MEDIEVAL LIFE</a:t>
              </a:r>
              <a:endParaRPr lang="en-US" altLang="en-US"/>
            </a:p>
          </p:txBody>
        </p:sp>
        <p:sp>
          <p:nvSpPr>
            <p:cNvPr id="18546" name="DownRibbonSharp"/>
            <p:cNvSpPr>
              <a:spLocks noEditPoints="1" noChangeArrowheads="1"/>
            </p:cNvSpPr>
            <p:nvPr/>
          </p:nvSpPr>
          <p:spPr bwMode="auto">
            <a:xfrm>
              <a:off x="3407" y="2355"/>
              <a:ext cx="5616" cy="1920"/>
            </a:xfrm>
            <a:custGeom>
              <a:avLst/>
              <a:gdLst>
                <a:gd name="T0" fmla="*/ 2808 w 21600"/>
                <a:gd name="T1" fmla="*/ 240 h 21600"/>
                <a:gd name="T2" fmla="*/ 702 w 21600"/>
                <a:gd name="T3" fmla="*/ 840 h 21600"/>
                <a:gd name="T4" fmla="*/ 2808 w 21600"/>
                <a:gd name="T5" fmla="*/ 1920 h 21600"/>
                <a:gd name="T6" fmla="*/ 4914 w 21600"/>
                <a:gd name="T7" fmla="*/ 840 h 21600"/>
                <a:gd name="T8" fmla="*/ 17694720 60000 65536"/>
                <a:gd name="T9" fmla="*/ 11796480 60000 65536"/>
                <a:gd name="T10" fmla="*/ 5898240 60000 65536"/>
                <a:gd name="T11" fmla="*/ 0 60000 65536"/>
                <a:gd name="T12" fmla="*/ 3488 w 21600"/>
                <a:gd name="T13" fmla="*/ 2700 h 21600"/>
                <a:gd name="T14" fmla="*/ 18112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6188" y="0"/>
                  </a:lnTo>
                  <a:lnTo>
                    <a:pt x="6188" y="2700"/>
                  </a:lnTo>
                  <a:lnTo>
                    <a:pt x="15412" y="2700"/>
                  </a:lnTo>
                  <a:lnTo>
                    <a:pt x="15412" y="0"/>
                  </a:lnTo>
                  <a:lnTo>
                    <a:pt x="21600" y="0"/>
                  </a:lnTo>
                  <a:lnTo>
                    <a:pt x="18900" y="9450"/>
                  </a:lnTo>
                  <a:lnTo>
                    <a:pt x="21600" y="18900"/>
                  </a:lnTo>
                  <a:lnTo>
                    <a:pt x="18112" y="18900"/>
                  </a:lnTo>
                  <a:lnTo>
                    <a:pt x="18112" y="21600"/>
                  </a:lnTo>
                  <a:lnTo>
                    <a:pt x="3488" y="21600"/>
                  </a:lnTo>
                  <a:lnTo>
                    <a:pt x="3488" y="18900"/>
                  </a:lnTo>
                  <a:lnTo>
                    <a:pt x="0" y="18900"/>
                  </a:lnTo>
                  <a:lnTo>
                    <a:pt x="2700" y="9450"/>
                  </a:lnTo>
                  <a:lnTo>
                    <a:pt x="0" y="0"/>
                  </a:lnTo>
                  <a:close/>
                </a:path>
                <a:path w="21600" h="21600" fill="none" extrusionOk="0">
                  <a:moveTo>
                    <a:pt x="6188" y="2700"/>
                  </a:moveTo>
                  <a:lnTo>
                    <a:pt x="3488" y="2700"/>
                  </a:lnTo>
                  <a:lnTo>
                    <a:pt x="3488" y="18900"/>
                  </a:lnTo>
                </a:path>
                <a:path w="21600" h="21600" fill="none" extrusionOk="0">
                  <a:moveTo>
                    <a:pt x="3488" y="2700"/>
                  </a:moveTo>
                  <a:lnTo>
                    <a:pt x="6188" y="0"/>
                  </a:lnTo>
                </a:path>
                <a:path w="21600" h="21600" fill="none" extrusionOk="0">
                  <a:moveTo>
                    <a:pt x="15412" y="2700"/>
                  </a:moveTo>
                  <a:lnTo>
                    <a:pt x="18112" y="2700"/>
                  </a:lnTo>
                  <a:lnTo>
                    <a:pt x="18112" y="18900"/>
                  </a:lnTo>
                </a:path>
                <a:path w="21600" h="21600" fill="none" extrusionOk="0">
                  <a:moveTo>
                    <a:pt x="18112" y="2700"/>
                  </a:moveTo>
                  <a:lnTo>
                    <a:pt x="15412" y="0"/>
                  </a:lnTo>
                </a:path>
              </a:pathLst>
            </a:custGeom>
            <a:solidFill>
              <a:srgbClr val="FFFFCC"/>
            </a:solidFill>
            <a:ln w="9525">
              <a:solidFill>
                <a:srgbClr val="000000"/>
              </a:solidFill>
              <a:miter lim="800000"/>
              <a:headEnd/>
              <a:tailEnd/>
            </a:ln>
            <a:effectLst>
              <a:outerShdw dist="107763" dir="2700000" algn="ctr" rotWithShape="0">
                <a:srgbClr val="6699FF"/>
              </a:outerShdw>
            </a:effectLst>
          </p:spPr>
          <p:txBody>
            <a:bodyPr/>
            <a:lstStyle/>
            <a:p>
              <a:endParaRPr lang="en-US"/>
            </a:p>
          </p:txBody>
        </p:sp>
        <p:sp>
          <p:nvSpPr>
            <p:cNvPr id="18547" name="Text Box 208"/>
            <p:cNvSpPr txBox="1">
              <a:spLocks noChangeArrowheads="1"/>
            </p:cNvSpPr>
            <p:nvPr/>
          </p:nvSpPr>
          <p:spPr bwMode="auto">
            <a:xfrm>
              <a:off x="4272" y="2746"/>
              <a:ext cx="3972" cy="1200"/>
            </a:xfrm>
            <a:prstGeom prst="rect">
              <a:avLst/>
            </a:prstGeom>
            <a:noFill/>
            <a:ln w="9525">
              <a:noFill/>
              <a:miter lim="800000"/>
              <a:headEnd/>
              <a:tailEnd/>
            </a:ln>
          </p:spPr>
          <p:txBody>
            <a:bodyPr/>
            <a:lstStyle/>
            <a:p>
              <a:r>
                <a:rPr lang="en-US" altLang="en-US" sz="1400" b="1">
                  <a:solidFill>
                    <a:srgbClr val="000080"/>
                  </a:solidFill>
                  <a:latin typeface="Footlight MT Light" pitchFamily="18" charset="0"/>
                </a:rPr>
                <a:t>Cooperation and Mutual Obligations</a:t>
              </a:r>
              <a:endParaRPr lang="en-US" altLang="en-US" sz="1400" b="1"/>
            </a:p>
          </p:txBody>
        </p:sp>
      </p:grpSp>
      <p:grpSp>
        <p:nvGrpSpPr>
          <p:cNvPr id="3" name="Group 105"/>
          <p:cNvGrpSpPr>
            <a:grpSpLocks/>
          </p:cNvGrpSpPr>
          <p:nvPr/>
        </p:nvGrpSpPr>
        <p:grpSpPr bwMode="auto">
          <a:xfrm>
            <a:off x="1092200" y="1155700"/>
            <a:ext cx="6629400" cy="5797550"/>
            <a:chOff x="972" y="4536"/>
            <a:chExt cx="10440" cy="9128"/>
          </a:xfrm>
        </p:grpSpPr>
        <p:sp>
          <p:nvSpPr>
            <p:cNvPr id="18446" name="Pyr1"/>
            <p:cNvSpPr>
              <a:spLocks noEditPoints="1" noChangeArrowheads="1"/>
            </p:cNvSpPr>
            <p:nvPr/>
          </p:nvSpPr>
          <p:spPr bwMode="auto">
            <a:xfrm>
              <a:off x="5035" y="4536"/>
              <a:ext cx="2340" cy="1995"/>
            </a:xfrm>
            <a:custGeom>
              <a:avLst/>
              <a:gdLst>
                <a:gd name="T0" fmla="*/ 1170 w 21600"/>
                <a:gd name="T1" fmla="*/ 0 h 21600"/>
                <a:gd name="T2" fmla="*/ 2340 w 21600"/>
                <a:gd name="T3" fmla="*/ 1995 h 21600"/>
                <a:gd name="T4" fmla="*/ 0 w 21600"/>
                <a:gd name="T5" fmla="*/ 1995 h 21600"/>
                <a:gd name="T6" fmla="*/ 0 60000 65536"/>
                <a:gd name="T7" fmla="*/ 0 60000 65536"/>
                <a:gd name="T8" fmla="*/ 0 60000 65536"/>
                <a:gd name="T9" fmla="*/ 5400 w 21600"/>
                <a:gd name="T10" fmla="*/ 11802 h 21600"/>
                <a:gd name="T11" fmla="*/ 16200 w 21600"/>
                <a:gd name="T12" fmla="*/ 20604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C99FF"/>
            </a:solidFill>
            <a:ln w="9525">
              <a:solidFill>
                <a:srgbClr val="000000"/>
              </a:solidFill>
              <a:miter lim="800000"/>
              <a:headEnd/>
              <a:tailEnd/>
            </a:ln>
          </p:spPr>
          <p:txBody>
            <a:bodyPr/>
            <a:lstStyle/>
            <a:p>
              <a:endParaRPr lang="en-US"/>
            </a:p>
          </p:txBody>
        </p:sp>
        <p:sp>
          <p:nvSpPr>
            <p:cNvPr id="18447" name="Pyr2"/>
            <p:cNvSpPr>
              <a:spLocks noEditPoints="1" noChangeArrowheads="1"/>
            </p:cNvSpPr>
            <p:nvPr/>
          </p:nvSpPr>
          <p:spPr bwMode="auto">
            <a:xfrm>
              <a:off x="3680" y="6531"/>
              <a:ext cx="5037" cy="2340"/>
            </a:xfrm>
            <a:custGeom>
              <a:avLst/>
              <a:gdLst>
                <a:gd name="T0" fmla="*/ 1349 w 21600"/>
                <a:gd name="T1" fmla="*/ 0 h 21600"/>
                <a:gd name="T2" fmla="*/ 3687 w 21600"/>
                <a:gd name="T3" fmla="*/ 0 h 21600"/>
                <a:gd name="T4" fmla="*/ 5037 w 21600"/>
                <a:gd name="T5" fmla="*/ 2340 h 21600"/>
                <a:gd name="T6" fmla="*/ 0 w 21600"/>
                <a:gd name="T7" fmla="*/ 2340 h 21600"/>
                <a:gd name="T8" fmla="*/ 0 60000 65536"/>
                <a:gd name="T9" fmla="*/ 0 60000 65536"/>
                <a:gd name="T10" fmla="*/ 0 60000 65536"/>
                <a:gd name="T11" fmla="*/ 0 60000 65536"/>
                <a:gd name="T12" fmla="*/ 5785 w 21600"/>
                <a:gd name="T13" fmla="*/ 498 h 21600"/>
                <a:gd name="T14" fmla="*/ 15811 w 21600"/>
                <a:gd name="T15" fmla="*/ 2110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99FF"/>
            </a:solidFill>
            <a:ln w="9525">
              <a:solidFill>
                <a:srgbClr val="000000"/>
              </a:solidFill>
              <a:miter lim="800000"/>
              <a:headEnd/>
              <a:tailEnd/>
            </a:ln>
          </p:spPr>
          <p:txBody>
            <a:bodyPr/>
            <a:lstStyle/>
            <a:p>
              <a:endParaRPr lang="en-US"/>
            </a:p>
          </p:txBody>
        </p:sp>
        <p:sp>
          <p:nvSpPr>
            <p:cNvPr id="18448" name="Pyr3"/>
            <p:cNvSpPr>
              <a:spLocks noEditPoints="1" noChangeArrowheads="1"/>
            </p:cNvSpPr>
            <p:nvPr/>
          </p:nvSpPr>
          <p:spPr bwMode="auto">
            <a:xfrm>
              <a:off x="2340" y="8871"/>
              <a:ext cx="7717" cy="2338"/>
            </a:xfrm>
            <a:custGeom>
              <a:avLst/>
              <a:gdLst>
                <a:gd name="T0" fmla="*/ 1346 w 21600"/>
                <a:gd name="T1" fmla="*/ 0 h 21600"/>
                <a:gd name="T2" fmla="*/ 6370 w 21600"/>
                <a:gd name="T3" fmla="*/ 0 h 21600"/>
                <a:gd name="T4" fmla="*/ 7717 w 21600"/>
                <a:gd name="T5" fmla="*/ 2338 h 21600"/>
                <a:gd name="T6" fmla="*/ 0 w 21600"/>
                <a:gd name="T7" fmla="*/ 2338 h 21600"/>
                <a:gd name="T8" fmla="*/ 0 60000 65536"/>
                <a:gd name="T9" fmla="*/ 0 60000 65536"/>
                <a:gd name="T10" fmla="*/ 0 60000 65536"/>
                <a:gd name="T11" fmla="*/ 0 60000 65536"/>
                <a:gd name="T12" fmla="*/ 5287 w 21600"/>
                <a:gd name="T13" fmla="*/ 499 h 21600"/>
                <a:gd name="T14" fmla="*/ 16313 w 21600"/>
                <a:gd name="T15" fmla="*/ 21101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8449" name="Pyr4"/>
            <p:cNvSpPr>
              <a:spLocks noEditPoints="1" noChangeArrowheads="1"/>
            </p:cNvSpPr>
            <p:nvPr/>
          </p:nvSpPr>
          <p:spPr bwMode="auto">
            <a:xfrm>
              <a:off x="972" y="11196"/>
              <a:ext cx="10440" cy="2340"/>
            </a:xfrm>
            <a:custGeom>
              <a:avLst/>
              <a:gdLst>
                <a:gd name="T0" fmla="*/ 1350 w 21600"/>
                <a:gd name="T1" fmla="*/ 0 h 21600"/>
                <a:gd name="T2" fmla="*/ 9090 w 21600"/>
                <a:gd name="T3" fmla="*/ 0 h 21600"/>
                <a:gd name="T4" fmla="*/ 10440 w 21600"/>
                <a:gd name="T5" fmla="*/ 2340 h 21600"/>
                <a:gd name="T6" fmla="*/ 0 w 21600"/>
                <a:gd name="T7" fmla="*/ 2340 h 21600"/>
                <a:gd name="T8" fmla="*/ 0 60000 65536"/>
                <a:gd name="T9" fmla="*/ 0 60000 65536"/>
                <a:gd name="T10" fmla="*/ 0 60000 65536"/>
                <a:gd name="T11" fmla="*/ 0 60000 65536"/>
                <a:gd name="T12" fmla="*/ 3288 w 21600"/>
                <a:gd name="T13" fmla="*/ 498 h 21600"/>
                <a:gd name="T14" fmla="*/ 17311 w 21600"/>
                <a:gd name="T15" fmla="*/ 2110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99"/>
            </a:solidFill>
            <a:ln w="9525">
              <a:solidFill>
                <a:srgbClr val="000000"/>
              </a:solidFill>
              <a:miter lim="800000"/>
              <a:headEnd/>
              <a:tailEnd/>
            </a:ln>
          </p:spPr>
          <p:txBody>
            <a:bodyPr/>
            <a:lstStyle/>
            <a:p>
              <a:endParaRPr lang="en-US"/>
            </a:p>
          </p:txBody>
        </p:sp>
        <p:pic>
          <p:nvPicPr>
            <p:cNvPr id="18450" name="Picture 110" descr="kingthrone"/>
            <p:cNvPicPr>
              <a:picLocks noChangeAspect="1" noChangeArrowheads="1"/>
            </p:cNvPicPr>
            <p:nvPr/>
          </p:nvPicPr>
          <p:blipFill>
            <a:blip r:embed="rId3" cstate="print"/>
            <a:srcRect/>
            <a:stretch>
              <a:fillRect/>
            </a:stretch>
          </p:blipFill>
          <p:spPr bwMode="auto">
            <a:xfrm>
              <a:off x="5716" y="5164"/>
              <a:ext cx="907" cy="1442"/>
            </a:xfrm>
            <a:prstGeom prst="rect">
              <a:avLst/>
            </a:prstGeom>
            <a:noFill/>
            <a:ln w="9525">
              <a:noFill/>
              <a:miter lim="800000"/>
              <a:headEnd/>
              <a:tailEnd/>
            </a:ln>
          </p:spPr>
        </p:pic>
        <p:sp>
          <p:nvSpPr>
            <p:cNvPr id="18451" name="Text Box 111"/>
            <p:cNvSpPr txBox="1">
              <a:spLocks noChangeArrowheads="1"/>
            </p:cNvSpPr>
            <p:nvPr/>
          </p:nvSpPr>
          <p:spPr bwMode="auto">
            <a:xfrm>
              <a:off x="5680" y="4876"/>
              <a:ext cx="1044" cy="396"/>
            </a:xfrm>
            <a:prstGeom prst="rect">
              <a:avLst/>
            </a:prstGeom>
            <a:noFill/>
            <a:ln w="9525">
              <a:noFill/>
              <a:miter lim="800000"/>
              <a:headEnd/>
              <a:tailEnd/>
            </a:ln>
          </p:spPr>
          <p:txBody>
            <a:bodyPr/>
            <a:lstStyle/>
            <a:p>
              <a:r>
                <a:rPr lang="en-US" altLang="en-US" sz="1000" b="1">
                  <a:solidFill>
                    <a:srgbClr val="800080"/>
                  </a:solidFill>
                  <a:latin typeface="Arial" charset="0"/>
                </a:rPr>
                <a:t>KING</a:t>
              </a:r>
              <a:endParaRPr lang="en-US" altLang="en-US" sz="1000"/>
            </a:p>
          </p:txBody>
        </p:sp>
        <p:sp>
          <p:nvSpPr>
            <p:cNvPr id="18452" name="Text Box 112"/>
            <p:cNvSpPr txBox="1">
              <a:spLocks noChangeArrowheads="1"/>
            </p:cNvSpPr>
            <p:nvPr/>
          </p:nvSpPr>
          <p:spPr bwMode="auto">
            <a:xfrm>
              <a:off x="4594" y="7240"/>
              <a:ext cx="3180" cy="360"/>
            </a:xfrm>
            <a:prstGeom prst="rect">
              <a:avLst/>
            </a:prstGeom>
            <a:noFill/>
            <a:ln w="9525">
              <a:noFill/>
              <a:miter lim="800000"/>
              <a:headEnd/>
              <a:tailEnd/>
            </a:ln>
          </p:spPr>
          <p:txBody>
            <a:bodyPr/>
            <a:lstStyle/>
            <a:p>
              <a:r>
                <a:rPr lang="en-US" altLang="en-US" sz="1000" b="1">
                  <a:solidFill>
                    <a:srgbClr val="6600CC"/>
                  </a:solidFill>
                  <a:latin typeface="Arial" charset="0"/>
                </a:rPr>
                <a:t>LORDS (VASSALS TO KING)</a:t>
              </a:r>
              <a:endParaRPr lang="en-US" altLang="en-US" sz="1000">
                <a:solidFill>
                  <a:srgbClr val="6600CC"/>
                </a:solidFill>
              </a:endParaRPr>
            </a:p>
          </p:txBody>
        </p:sp>
        <p:sp>
          <p:nvSpPr>
            <p:cNvPr id="18453" name="Text Box 113"/>
            <p:cNvSpPr txBox="1">
              <a:spLocks noChangeArrowheads="1"/>
            </p:cNvSpPr>
            <p:nvPr/>
          </p:nvSpPr>
          <p:spPr bwMode="auto">
            <a:xfrm>
              <a:off x="4105" y="9630"/>
              <a:ext cx="4022" cy="430"/>
            </a:xfrm>
            <a:prstGeom prst="rect">
              <a:avLst/>
            </a:prstGeom>
            <a:noFill/>
            <a:ln w="9525">
              <a:noFill/>
              <a:miter lim="800000"/>
              <a:headEnd/>
              <a:tailEnd/>
            </a:ln>
          </p:spPr>
          <p:txBody>
            <a:bodyPr/>
            <a:lstStyle/>
            <a:p>
              <a:r>
                <a:rPr lang="en-US" altLang="en-US" sz="1000" b="1">
                  <a:solidFill>
                    <a:srgbClr val="993300"/>
                  </a:solidFill>
                  <a:latin typeface="Arial" charset="0"/>
                </a:rPr>
                <a:t>KNIGHTS (VASSALS TO LORDS)</a:t>
              </a:r>
              <a:endParaRPr lang="en-US" altLang="en-US" sz="1000"/>
            </a:p>
          </p:txBody>
        </p:sp>
        <p:grpSp>
          <p:nvGrpSpPr>
            <p:cNvPr id="4" name="Group 114"/>
            <p:cNvGrpSpPr>
              <a:grpSpLocks/>
            </p:cNvGrpSpPr>
            <p:nvPr/>
          </p:nvGrpSpPr>
          <p:grpSpPr bwMode="auto">
            <a:xfrm>
              <a:off x="2800" y="9792"/>
              <a:ext cx="6566" cy="1531"/>
              <a:chOff x="2784" y="9344"/>
              <a:chExt cx="6566" cy="1531"/>
            </a:xfrm>
          </p:grpSpPr>
          <p:pic>
            <p:nvPicPr>
              <p:cNvPr id="18537" name="Picture 115" descr="knight2"/>
              <p:cNvPicPr>
                <a:picLocks noChangeAspect="1" noChangeArrowheads="1"/>
              </p:cNvPicPr>
              <p:nvPr/>
            </p:nvPicPr>
            <p:blipFill>
              <a:blip r:embed="rId4" cstate="print"/>
              <a:srcRect/>
              <a:stretch>
                <a:fillRect/>
              </a:stretch>
            </p:blipFill>
            <p:spPr bwMode="auto">
              <a:xfrm>
                <a:off x="5173" y="9436"/>
                <a:ext cx="1037" cy="1439"/>
              </a:xfrm>
              <a:prstGeom prst="rect">
                <a:avLst/>
              </a:prstGeom>
              <a:noFill/>
              <a:ln w="9525">
                <a:noFill/>
                <a:miter lim="800000"/>
                <a:headEnd/>
                <a:tailEnd/>
              </a:ln>
            </p:spPr>
          </p:pic>
          <p:pic>
            <p:nvPicPr>
              <p:cNvPr id="18538" name="Picture 116" descr="Knight3"/>
              <p:cNvPicPr>
                <a:picLocks noChangeAspect="1" noChangeArrowheads="1"/>
              </p:cNvPicPr>
              <p:nvPr/>
            </p:nvPicPr>
            <p:blipFill>
              <a:blip r:embed="rId5" cstate="print"/>
              <a:srcRect/>
              <a:stretch>
                <a:fillRect/>
              </a:stretch>
            </p:blipFill>
            <p:spPr bwMode="auto">
              <a:xfrm>
                <a:off x="6036" y="9443"/>
                <a:ext cx="893" cy="1432"/>
              </a:xfrm>
              <a:prstGeom prst="rect">
                <a:avLst/>
              </a:prstGeom>
              <a:noFill/>
              <a:ln w="9525">
                <a:noFill/>
                <a:miter lim="800000"/>
                <a:headEnd/>
                <a:tailEnd/>
              </a:ln>
            </p:spPr>
          </p:pic>
          <p:pic>
            <p:nvPicPr>
              <p:cNvPr id="18539" name="Picture 117" descr="Knight4"/>
              <p:cNvPicPr>
                <a:picLocks noChangeAspect="1" noChangeArrowheads="1"/>
              </p:cNvPicPr>
              <p:nvPr/>
            </p:nvPicPr>
            <p:blipFill>
              <a:blip r:embed="rId6" cstate="print"/>
              <a:srcRect/>
              <a:stretch>
                <a:fillRect/>
              </a:stretch>
            </p:blipFill>
            <p:spPr bwMode="auto">
              <a:xfrm>
                <a:off x="6755" y="9443"/>
                <a:ext cx="950" cy="1432"/>
              </a:xfrm>
              <a:prstGeom prst="rect">
                <a:avLst/>
              </a:prstGeom>
              <a:noFill/>
              <a:ln w="9525">
                <a:noFill/>
                <a:miter lim="800000"/>
                <a:headEnd/>
                <a:tailEnd/>
              </a:ln>
            </p:spPr>
          </p:pic>
          <p:pic>
            <p:nvPicPr>
              <p:cNvPr id="18540" name="Picture 118" descr="Knight5"/>
              <p:cNvPicPr>
                <a:picLocks noChangeAspect="1" noChangeArrowheads="1"/>
              </p:cNvPicPr>
              <p:nvPr/>
            </p:nvPicPr>
            <p:blipFill>
              <a:blip r:embed="rId7" cstate="print"/>
              <a:srcRect/>
              <a:stretch>
                <a:fillRect/>
              </a:stretch>
            </p:blipFill>
            <p:spPr bwMode="auto">
              <a:xfrm>
                <a:off x="7531" y="9430"/>
                <a:ext cx="864" cy="1445"/>
              </a:xfrm>
              <a:prstGeom prst="rect">
                <a:avLst/>
              </a:prstGeom>
              <a:noFill/>
              <a:ln w="9525">
                <a:noFill/>
                <a:miter lim="800000"/>
                <a:headEnd/>
                <a:tailEnd/>
              </a:ln>
            </p:spPr>
          </p:pic>
          <p:pic>
            <p:nvPicPr>
              <p:cNvPr id="18541" name="Picture 119" descr="Knight6"/>
              <p:cNvPicPr>
                <a:picLocks noChangeAspect="1" noChangeArrowheads="1"/>
              </p:cNvPicPr>
              <p:nvPr/>
            </p:nvPicPr>
            <p:blipFill>
              <a:blip r:embed="rId8" cstate="print"/>
              <a:srcRect/>
              <a:stretch>
                <a:fillRect/>
              </a:stretch>
            </p:blipFill>
            <p:spPr bwMode="auto">
              <a:xfrm>
                <a:off x="4365" y="9344"/>
                <a:ext cx="982" cy="1531"/>
              </a:xfrm>
              <a:prstGeom prst="rect">
                <a:avLst/>
              </a:prstGeom>
              <a:noFill/>
              <a:ln w="9525">
                <a:noFill/>
                <a:miter lim="800000"/>
                <a:headEnd/>
                <a:tailEnd/>
              </a:ln>
            </p:spPr>
          </p:pic>
          <p:pic>
            <p:nvPicPr>
              <p:cNvPr id="18542" name="Picture 120" descr="Knight9"/>
              <p:cNvPicPr>
                <a:picLocks noChangeAspect="1" noChangeArrowheads="1"/>
              </p:cNvPicPr>
              <p:nvPr/>
            </p:nvPicPr>
            <p:blipFill>
              <a:blip r:embed="rId9" cstate="print"/>
              <a:srcRect/>
              <a:stretch>
                <a:fillRect/>
              </a:stretch>
            </p:blipFill>
            <p:spPr bwMode="auto">
              <a:xfrm>
                <a:off x="8220" y="9430"/>
                <a:ext cx="1130" cy="1445"/>
              </a:xfrm>
              <a:prstGeom prst="rect">
                <a:avLst/>
              </a:prstGeom>
              <a:noFill/>
              <a:ln w="9525">
                <a:noFill/>
                <a:miter lim="800000"/>
                <a:headEnd/>
                <a:tailEnd/>
              </a:ln>
            </p:spPr>
          </p:pic>
          <p:pic>
            <p:nvPicPr>
              <p:cNvPr id="18543" name="Picture 121" descr="Knight12"/>
              <p:cNvPicPr>
                <a:picLocks noChangeAspect="1" noChangeArrowheads="1"/>
              </p:cNvPicPr>
              <p:nvPr/>
            </p:nvPicPr>
            <p:blipFill>
              <a:blip r:embed="rId10" cstate="print"/>
              <a:srcRect/>
              <a:stretch>
                <a:fillRect/>
              </a:stretch>
            </p:blipFill>
            <p:spPr bwMode="auto">
              <a:xfrm>
                <a:off x="2784" y="9579"/>
                <a:ext cx="907" cy="1296"/>
              </a:xfrm>
              <a:prstGeom prst="rect">
                <a:avLst/>
              </a:prstGeom>
              <a:noFill/>
              <a:ln w="9525">
                <a:noFill/>
                <a:miter lim="800000"/>
                <a:headEnd/>
                <a:tailEnd/>
              </a:ln>
            </p:spPr>
          </p:pic>
          <p:pic>
            <p:nvPicPr>
              <p:cNvPr id="18544" name="Picture 122" descr="Knight10"/>
              <p:cNvPicPr>
                <a:picLocks noChangeAspect="1" noChangeArrowheads="1"/>
              </p:cNvPicPr>
              <p:nvPr/>
            </p:nvPicPr>
            <p:blipFill>
              <a:blip r:embed="rId11" cstate="print">
                <a:lum bright="12000"/>
              </a:blip>
              <a:srcRect/>
              <a:stretch>
                <a:fillRect/>
              </a:stretch>
            </p:blipFill>
            <p:spPr bwMode="auto">
              <a:xfrm>
                <a:off x="3517" y="9426"/>
                <a:ext cx="1022" cy="1449"/>
              </a:xfrm>
              <a:prstGeom prst="rect">
                <a:avLst/>
              </a:prstGeom>
              <a:noFill/>
              <a:ln w="9525">
                <a:noFill/>
                <a:miter lim="800000"/>
                <a:headEnd/>
                <a:tailEnd/>
              </a:ln>
            </p:spPr>
          </p:pic>
        </p:grpSp>
        <p:sp>
          <p:nvSpPr>
            <p:cNvPr id="18455" name="Text Box 123"/>
            <p:cNvSpPr txBox="1">
              <a:spLocks noChangeArrowheads="1"/>
            </p:cNvSpPr>
            <p:nvPr/>
          </p:nvSpPr>
          <p:spPr bwMode="auto">
            <a:xfrm>
              <a:off x="5032" y="6508"/>
              <a:ext cx="2352" cy="360"/>
            </a:xfrm>
            <a:prstGeom prst="rect">
              <a:avLst/>
            </a:prstGeom>
            <a:noFill/>
            <a:ln w="9525">
              <a:noFill/>
              <a:miter lim="800000"/>
              <a:headEnd/>
              <a:tailEnd/>
            </a:ln>
          </p:spPr>
          <p:txBody>
            <a:bodyPr/>
            <a:lstStyle/>
            <a:p>
              <a:r>
                <a:rPr lang="en-US" altLang="en-US" sz="1000" b="1">
                  <a:solidFill>
                    <a:srgbClr val="800080"/>
                  </a:solidFill>
                  <a:latin typeface="Arial" charset="0"/>
                </a:rPr>
                <a:t>Fief and Peasants</a:t>
              </a:r>
              <a:endParaRPr lang="en-US" altLang="en-US" sz="1000"/>
            </a:p>
          </p:txBody>
        </p:sp>
        <p:sp>
          <p:nvSpPr>
            <p:cNvPr id="18456" name="Text Box 124"/>
            <p:cNvSpPr txBox="1">
              <a:spLocks noChangeArrowheads="1"/>
            </p:cNvSpPr>
            <p:nvPr/>
          </p:nvSpPr>
          <p:spPr bwMode="auto">
            <a:xfrm>
              <a:off x="6466" y="6937"/>
              <a:ext cx="1402" cy="396"/>
            </a:xfrm>
            <a:prstGeom prst="rect">
              <a:avLst/>
            </a:prstGeom>
            <a:noFill/>
            <a:ln w="9525">
              <a:noFill/>
              <a:miter lim="800000"/>
              <a:headEnd/>
              <a:tailEnd/>
            </a:ln>
          </p:spPr>
          <p:txBody>
            <a:bodyPr/>
            <a:lstStyle/>
            <a:p>
              <a:pPr algn="l"/>
              <a:r>
                <a:rPr lang="en-US" altLang="en-US" sz="1000" b="1">
                  <a:solidFill>
                    <a:srgbClr val="6600CC"/>
                  </a:solidFill>
                  <a:latin typeface="Arial" charset="0"/>
                </a:rPr>
                <a:t>Military Aid  </a:t>
              </a:r>
              <a:endParaRPr lang="en-US" altLang="en-US" sz="1000"/>
            </a:p>
          </p:txBody>
        </p:sp>
        <p:sp>
          <p:nvSpPr>
            <p:cNvPr id="18457" name="Line 125"/>
            <p:cNvSpPr>
              <a:spLocks noChangeShapeType="1"/>
            </p:cNvSpPr>
            <p:nvPr/>
          </p:nvSpPr>
          <p:spPr bwMode="auto">
            <a:xfrm>
              <a:off x="6208" y="6844"/>
              <a:ext cx="0" cy="468"/>
            </a:xfrm>
            <a:prstGeom prst="line">
              <a:avLst/>
            </a:prstGeom>
            <a:noFill/>
            <a:ln w="28575">
              <a:solidFill>
                <a:srgbClr val="800080"/>
              </a:solidFill>
              <a:round/>
              <a:headEnd/>
              <a:tailEnd type="triangle" w="med" len="med"/>
            </a:ln>
          </p:spPr>
          <p:txBody>
            <a:bodyPr/>
            <a:lstStyle/>
            <a:p>
              <a:endParaRPr lang="en-US"/>
            </a:p>
          </p:txBody>
        </p:sp>
        <p:sp>
          <p:nvSpPr>
            <p:cNvPr id="18458" name="Text Box 126"/>
            <p:cNvSpPr txBox="1">
              <a:spLocks noChangeArrowheads="1"/>
            </p:cNvSpPr>
            <p:nvPr/>
          </p:nvSpPr>
          <p:spPr bwMode="auto">
            <a:xfrm>
              <a:off x="3676" y="8896"/>
              <a:ext cx="5040" cy="360"/>
            </a:xfrm>
            <a:prstGeom prst="rect">
              <a:avLst/>
            </a:prstGeom>
            <a:noFill/>
            <a:ln w="9525">
              <a:noFill/>
              <a:miter lim="800000"/>
              <a:headEnd/>
              <a:tailEnd/>
            </a:ln>
          </p:spPr>
          <p:txBody>
            <a:bodyPr/>
            <a:lstStyle/>
            <a:p>
              <a:pPr algn="l"/>
              <a:r>
                <a:rPr lang="en-US" altLang="en-US" sz="1000" b="1">
                  <a:solidFill>
                    <a:srgbClr val="6600CC"/>
                  </a:solidFill>
                  <a:latin typeface="Arial" charset="0"/>
                </a:rPr>
                <a:t>Food                          Protection                    Shelter</a:t>
              </a:r>
              <a:endParaRPr lang="en-US" altLang="en-US" sz="1000"/>
            </a:p>
          </p:txBody>
        </p:sp>
        <p:sp>
          <p:nvSpPr>
            <p:cNvPr id="18459" name="Line 127"/>
            <p:cNvSpPr>
              <a:spLocks noChangeShapeType="1"/>
            </p:cNvSpPr>
            <p:nvPr/>
          </p:nvSpPr>
          <p:spPr bwMode="auto">
            <a:xfrm>
              <a:off x="4036" y="9172"/>
              <a:ext cx="0" cy="468"/>
            </a:xfrm>
            <a:prstGeom prst="line">
              <a:avLst/>
            </a:prstGeom>
            <a:noFill/>
            <a:ln w="28575">
              <a:solidFill>
                <a:srgbClr val="6600CC"/>
              </a:solidFill>
              <a:round/>
              <a:headEnd/>
              <a:tailEnd type="triangle" w="med" len="med"/>
            </a:ln>
          </p:spPr>
          <p:txBody>
            <a:bodyPr/>
            <a:lstStyle/>
            <a:p>
              <a:endParaRPr lang="en-US"/>
            </a:p>
          </p:txBody>
        </p:sp>
        <p:sp>
          <p:nvSpPr>
            <p:cNvPr id="18460" name="Line 128"/>
            <p:cNvSpPr>
              <a:spLocks noChangeShapeType="1"/>
            </p:cNvSpPr>
            <p:nvPr/>
          </p:nvSpPr>
          <p:spPr bwMode="auto">
            <a:xfrm>
              <a:off x="8176" y="9184"/>
              <a:ext cx="0" cy="468"/>
            </a:xfrm>
            <a:prstGeom prst="line">
              <a:avLst/>
            </a:prstGeom>
            <a:noFill/>
            <a:ln w="28575">
              <a:solidFill>
                <a:srgbClr val="6600CC"/>
              </a:solidFill>
              <a:round/>
              <a:headEnd/>
              <a:tailEnd type="triangle" w="med" len="med"/>
            </a:ln>
          </p:spPr>
          <p:txBody>
            <a:bodyPr/>
            <a:lstStyle/>
            <a:p>
              <a:endParaRPr lang="en-US"/>
            </a:p>
          </p:txBody>
        </p:sp>
        <p:sp>
          <p:nvSpPr>
            <p:cNvPr id="18461" name="Line 129"/>
            <p:cNvSpPr>
              <a:spLocks noChangeShapeType="1"/>
            </p:cNvSpPr>
            <p:nvPr/>
          </p:nvSpPr>
          <p:spPr bwMode="auto">
            <a:xfrm>
              <a:off x="6196" y="9208"/>
              <a:ext cx="0" cy="468"/>
            </a:xfrm>
            <a:prstGeom prst="line">
              <a:avLst/>
            </a:prstGeom>
            <a:noFill/>
            <a:ln w="28575">
              <a:solidFill>
                <a:srgbClr val="6600CC"/>
              </a:solidFill>
              <a:round/>
              <a:headEnd/>
              <a:tailEnd type="triangle" w="med" len="med"/>
            </a:ln>
          </p:spPr>
          <p:txBody>
            <a:bodyPr/>
            <a:lstStyle/>
            <a:p>
              <a:endParaRPr lang="en-US"/>
            </a:p>
          </p:txBody>
        </p:sp>
        <p:sp>
          <p:nvSpPr>
            <p:cNvPr id="18462" name="Text Box 130"/>
            <p:cNvSpPr txBox="1">
              <a:spLocks noChangeArrowheads="1"/>
            </p:cNvSpPr>
            <p:nvPr/>
          </p:nvSpPr>
          <p:spPr bwMode="auto">
            <a:xfrm>
              <a:off x="2344" y="11248"/>
              <a:ext cx="7692" cy="360"/>
            </a:xfrm>
            <a:prstGeom prst="rect">
              <a:avLst/>
            </a:prstGeom>
            <a:noFill/>
            <a:ln w="9525">
              <a:noFill/>
              <a:miter lim="800000"/>
              <a:headEnd/>
              <a:tailEnd/>
            </a:ln>
          </p:spPr>
          <p:txBody>
            <a:bodyPr/>
            <a:lstStyle/>
            <a:p>
              <a:pPr algn="l"/>
              <a:r>
                <a:rPr lang="en-US" altLang="en-US" sz="1000" b="1">
                  <a:solidFill>
                    <a:srgbClr val="993300"/>
                  </a:solidFill>
                  <a:latin typeface="Arial" charset="0"/>
                </a:rPr>
                <a:t>Food                                                  Protection                                           Shelter</a:t>
              </a:r>
              <a:endParaRPr lang="en-US" altLang="en-US" sz="1000"/>
            </a:p>
          </p:txBody>
        </p:sp>
        <p:sp>
          <p:nvSpPr>
            <p:cNvPr id="18463" name="Line 131"/>
            <p:cNvSpPr>
              <a:spLocks noChangeShapeType="1"/>
            </p:cNvSpPr>
            <p:nvPr/>
          </p:nvSpPr>
          <p:spPr bwMode="auto">
            <a:xfrm>
              <a:off x="2704" y="11548"/>
              <a:ext cx="0" cy="468"/>
            </a:xfrm>
            <a:prstGeom prst="line">
              <a:avLst/>
            </a:prstGeom>
            <a:noFill/>
            <a:ln w="28575">
              <a:solidFill>
                <a:srgbClr val="993300"/>
              </a:solidFill>
              <a:round/>
              <a:headEnd/>
              <a:tailEnd type="triangle" w="med" len="med"/>
            </a:ln>
          </p:spPr>
          <p:txBody>
            <a:bodyPr/>
            <a:lstStyle/>
            <a:p>
              <a:endParaRPr lang="en-US"/>
            </a:p>
          </p:txBody>
        </p:sp>
        <p:sp>
          <p:nvSpPr>
            <p:cNvPr id="18464" name="Line 132"/>
            <p:cNvSpPr>
              <a:spLocks noChangeShapeType="1"/>
            </p:cNvSpPr>
            <p:nvPr/>
          </p:nvSpPr>
          <p:spPr bwMode="auto">
            <a:xfrm>
              <a:off x="9484" y="11572"/>
              <a:ext cx="0" cy="468"/>
            </a:xfrm>
            <a:prstGeom prst="line">
              <a:avLst/>
            </a:prstGeom>
            <a:noFill/>
            <a:ln w="28575">
              <a:solidFill>
                <a:srgbClr val="993300"/>
              </a:solidFill>
              <a:round/>
              <a:headEnd/>
              <a:tailEnd type="triangle" w="med" len="med"/>
            </a:ln>
          </p:spPr>
          <p:txBody>
            <a:bodyPr/>
            <a:lstStyle/>
            <a:p>
              <a:endParaRPr lang="en-US"/>
            </a:p>
          </p:txBody>
        </p:sp>
        <p:sp>
          <p:nvSpPr>
            <p:cNvPr id="18465" name="Line 133"/>
            <p:cNvSpPr>
              <a:spLocks noChangeShapeType="1"/>
            </p:cNvSpPr>
            <p:nvPr/>
          </p:nvSpPr>
          <p:spPr bwMode="auto">
            <a:xfrm>
              <a:off x="6220" y="11560"/>
              <a:ext cx="0" cy="468"/>
            </a:xfrm>
            <a:prstGeom prst="line">
              <a:avLst/>
            </a:prstGeom>
            <a:noFill/>
            <a:ln w="28575">
              <a:solidFill>
                <a:srgbClr val="993300"/>
              </a:solidFill>
              <a:round/>
              <a:headEnd/>
              <a:tailEnd type="triangle" w="med" len="med"/>
            </a:ln>
          </p:spPr>
          <p:txBody>
            <a:bodyPr/>
            <a:lstStyle/>
            <a:p>
              <a:endParaRPr lang="en-US"/>
            </a:p>
          </p:txBody>
        </p:sp>
        <p:sp>
          <p:nvSpPr>
            <p:cNvPr id="18466" name="Text Box 134"/>
            <p:cNvSpPr txBox="1">
              <a:spLocks noChangeArrowheads="1"/>
            </p:cNvSpPr>
            <p:nvPr/>
          </p:nvSpPr>
          <p:spPr bwMode="auto">
            <a:xfrm>
              <a:off x="4768" y="11932"/>
              <a:ext cx="2916" cy="360"/>
            </a:xfrm>
            <a:prstGeom prst="rect">
              <a:avLst/>
            </a:prstGeom>
            <a:noFill/>
            <a:ln w="9525">
              <a:noFill/>
              <a:miter lim="800000"/>
              <a:headEnd/>
              <a:tailEnd/>
            </a:ln>
          </p:spPr>
          <p:txBody>
            <a:bodyPr/>
            <a:lstStyle/>
            <a:p>
              <a:r>
                <a:rPr lang="en-US" altLang="en-US" sz="1000" b="1">
                  <a:solidFill>
                    <a:srgbClr val="000000"/>
                  </a:solidFill>
                  <a:latin typeface="Arial" charset="0"/>
                </a:rPr>
                <a:t>PEASANTS (SERFS)</a:t>
              </a:r>
              <a:endParaRPr lang="en-US" altLang="en-US" sz="1000">
                <a:solidFill>
                  <a:srgbClr val="000000"/>
                </a:solidFill>
              </a:endParaRPr>
            </a:p>
          </p:txBody>
        </p:sp>
        <p:sp>
          <p:nvSpPr>
            <p:cNvPr id="18467" name="Text Box 135"/>
            <p:cNvSpPr txBox="1">
              <a:spLocks noChangeArrowheads="1"/>
            </p:cNvSpPr>
            <p:nvPr/>
          </p:nvSpPr>
          <p:spPr bwMode="auto">
            <a:xfrm>
              <a:off x="7582" y="11684"/>
              <a:ext cx="744" cy="727"/>
            </a:xfrm>
            <a:prstGeom prst="rect">
              <a:avLst/>
            </a:prstGeom>
            <a:noFill/>
            <a:ln w="9525">
              <a:noFill/>
              <a:miter lim="800000"/>
              <a:headEnd/>
              <a:tailEnd/>
            </a:ln>
          </p:spPr>
          <p:txBody>
            <a:bodyPr/>
            <a:lstStyle/>
            <a:p>
              <a:r>
                <a:rPr lang="en-US" altLang="en-US" sz="1000" b="1">
                  <a:solidFill>
                    <a:srgbClr val="000000"/>
                  </a:solidFill>
                  <a:latin typeface="Arial" charset="0"/>
                </a:rPr>
                <a:t>Pay Rent</a:t>
              </a:r>
              <a:endParaRPr lang="en-US" altLang="en-US" sz="1000">
                <a:solidFill>
                  <a:srgbClr val="000000"/>
                </a:solidFill>
              </a:endParaRPr>
            </a:p>
          </p:txBody>
        </p:sp>
        <p:grpSp>
          <p:nvGrpSpPr>
            <p:cNvPr id="5" name="Group 136"/>
            <p:cNvGrpSpPr>
              <a:grpSpLocks/>
            </p:cNvGrpSpPr>
            <p:nvPr/>
          </p:nvGrpSpPr>
          <p:grpSpPr bwMode="auto">
            <a:xfrm>
              <a:off x="3772" y="7541"/>
              <a:ext cx="4807" cy="1446"/>
              <a:chOff x="3772" y="7541"/>
              <a:chExt cx="4807" cy="1446"/>
            </a:xfrm>
          </p:grpSpPr>
          <p:pic>
            <p:nvPicPr>
              <p:cNvPr id="18531" name="Picture 137" descr="nobleman3"/>
              <p:cNvPicPr>
                <a:picLocks noChangeAspect="1" noChangeArrowheads="1"/>
              </p:cNvPicPr>
              <p:nvPr/>
            </p:nvPicPr>
            <p:blipFill>
              <a:blip r:embed="rId12" cstate="print"/>
              <a:srcRect/>
              <a:stretch>
                <a:fillRect/>
              </a:stretch>
            </p:blipFill>
            <p:spPr bwMode="auto">
              <a:xfrm>
                <a:off x="5969" y="7547"/>
                <a:ext cx="962" cy="1440"/>
              </a:xfrm>
              <a:prstGeom prst="rect">
                <a:avLst/>
              </a:prstGeom>
              <a:noFill/>
              <a:ln w="9525">
                <a:noFill/>
                <a:miter lim="800000"/>
                <a:headEnd/>
                <a:tailEnd/>
              </a:ln>
            </p:spPr>
          </p:pic>
          <p:pic>
            <p:nvPicPr>
              <p:cNvPr id="18532" name="Picture 138" descr="nobleman2"/>
              <p:cNvPicPr>
                <a:picLocks noChangeAspect="1" noChangeArrowheads="1"/>
              </p:cNvPicPr>
              <p:nvPr/>
            </p:nvPicPr>
            <p:blipFill>
              <a:blip r:embed="rId13" cstate="print"/>
              <a:srcRect/>
              <a:stretch>
                <a:fillRect/>
              </a:stretch>
            </p:blipFill>
            <p:spPr bwMode="auto">
              <a:xfrm>
                <a:off x="5315" y="7547"/>
                <a:ext cx="796" cy="1440"/>
              </a:xfrm>
              <a:prstGeom prst="rect">
                <a:avLst/>
              </a:prstGeom>
              <a:noFill/>
              <a:ln w="9525">
                <a:noFill/>
                <a:miter lim="800000"/>
                <a:headEnd/>
                <a:tailEnd/>
              </a:ln>
            </p:spPr>
          </p:pic>
          <p:pic>
            <p:nvPicPr>
              <p:cNvPr id="18533" name="Picture 139" descr="nobleman4"/>
              <p:cNvPicPr>
                <a:picLocks noChangeAspect="1" noChangeArrowheads="1"/>
              </p:cNvPicPr>
              <p:nvPr/>
            </p:nvPicPr>
            <p:blipFill>
              <a:blip r:embed="rId14" cstate="print">
                <a:clrChange>
                  <a:clrFrom>
                    <a:srgbClr val="FFEFDE"/>
                  </a:clrFrom>
                  <a:clrTo>
                    <a:srgbClr val="FFEFDE">
                      <a:alpha val="0"/>
                    </a:srgbClr>
                  </a:clrTo>
                </a:clrChange>
              </a:blip>
              <a:srcRect/>
              <a:stretch>
                <a:fillRect/>
              </a:stretch>
            </p:blipFill>
            <p:spPr bwMode="auto">
              <a:xfrm>
                <a:off x="7684" y="7547"/>
                <a:ext cx="895" cy="1440"/>
              </a:xfrm>
              <a:prstGeom prst="rect">
                <a:avLst/>
              </a:prstGeom>
              <a:noFill/>
              <a:ln w="9525">
                <a:noFill/>
                <a:miter lim="800000"/>
                <a:headEnd/>
                <a:tailEnd/>
              </a:ln>
            </p:spPr>
          </p:pic>
          <p:pic>
            <p:nvPicPr>
              <p:cNvPr id="18534" name="Picture 140" descr="nobleman5"/>
              <p:cNvPicPr>
                <a:picLocks noChangeAspect="1" noChangeArrowheads="1"/>
              </p:cNvPicPr>
              <p:nvPr/>
            </p:nvPicPr>
            <p:blipFill>
              <a:blip r:embed="rId15" cstate="print"/>
              <a:srcRect/>
              <a:stretch>
                <a:fillRect/>
              </a:stretch>
            </p:blipFill>
            <p:spPr bwMode="auto">
              <a:xfrm>
                <a:off x="3772" y="7547"/>
                <a:ext cx="1005" cy="1440"/>
              </a:xfrm>
              <a:prstGeom prst="rect">
                <a:avLst/>
              </a:prstGeom>
              <a:noFill/>
              <a:ln w="9525">
                <a:noFill/>
                <a:miter lim="800000"/>
                <a:headEnd/>
                <a:tailEnd/>
              </a:ln>
            </p:spPr>
          </p:pic>
          <p:pic>
            <p:nvPicPr>
              <p:cNvPr id="18535" name="Picture 141" descr="bishop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789" y="7541"/>
                <a:ext cx="1037" cy="1446"/>
              </a:xfrm>
              <a:prstGeom prst="rect">
                <a:avLst/>
              </a:prstGeom>
              <a:noFill/>
              <a:ln w="9525">
                <a:noFill/>
                <a:miter lim="800000"/>
                <a:headEnd/>
                <a:tailEnd/>
              </a:ln>
            </p:spPr>
          </p:pic>
          <p:pic>
            <p:nvPicPr>
              <p:cNvPr id="18536" name="Picture 142" descr="abbot1"/>
              <p:cNvPicPr>
                <a:picLocks noChangeAspect="1" noChangeArrowheads="1"/>
              </p:cNvPicPr>
              <p:nvPr/>
            </p:nvPicPr>
            <p:blipFill>
              <a:blip r:embed="rId17" cstate="print"/>
              <a:srcRect/>
              <a:stretch>
                <a:fillRect/>
              </a:stretch>
            </p:blipFill>
            <p:spPr bwMode="auto">
              <a:xfrm flipH="1">
                <a:off x="4636" y="7557"/>
                <a:ext cx="821" cy="1430"/>
              </a:xfrm>
              <a:prstGeom prst="rect">
                <a:avLst/>
              </a:prstGeom>
              <a:noFill/>
              <a:ln w="9525">
                <a:noFill/>
                <a:miter lim="800000"/>
                <a:headEnd/>
                <a:tailEnd/>
              </a:ln>
            </p:spPr>
          </p:pic>
        </p:grpSp>
        <p:grpSp>
          <p:nvGrpSpPr>
            <p:cNvPr id="6" name="Group 143"/>
            <p:cNvGrpSpPr>
              <a:grpSpLocks/>
            </p:cNvGrpSpPr>
            <p:nvPr/>
          </p:nvGrpSpPr>
          <p:grpSpPr bwMode="auto">
            <a:xfrm>
              <a:off x="1054" y="12218"/>
              <a:ext cx="10289" cy="1446"/>
              <a:chOff x="1054" y="12218"/>
              <a:chExt cx="10289" cy="1446"/>
            </a:xfrm>
          </p:grpSpPr>
          <p:pic>
            <p:nvPicPr>
              <p:cNvPr id="18519" name="Picture 144" descr="peasant1"/>
              <p:cNvPicPr>
                <a:picLocks noChangeAspect="1" noChangeArrowheads="1"/>
              </p:cNvPicPr>
              <p:nvPr/>
            </p:nvPicPr>
            <p:blipFill>
              <a:blip r:embed="rId18" cstate="print"/>
              <a:srcRect/>
              <a:stretch>
                <a:fillRect/>
              </a:stretch>
            </p:blipFill>
            <p:spPr bwMode="auto">
              <a:xfrm>
                <a:off x="5484" y="12220"/>
                <a:ext cx="1123" cy="1444"/>
              </a:xfrm>
              <a:prstGeom prst="rect">
                <a:avLst/>
              </a:prstGeom>
              <a:noFill/>
              <a:ln w="9525">
                <a:noFill/>
                <a:miter lim="800000"/>
                <a:headEnd/>
                <a:tailEnd/>
              </a:ln>
            </p:spPr>
          </p:pic>
          <p:pic>
            <p:nvPicPr>
              <p:cNvPr id="18520" name="Picture 145" descr="peasant 2"/>
              <p:cNvPicPr>
                <a:picLocks noChangeAspect="1" noChangeArrowheads="1"/>
              </p:cNvPicPr>
              <p:nvPr/>
            </p:nvPicPr>
            <p:blipFill>
              <a:blip r:embed="rId19" cstate="print"/>
              <a:srcRect/>
              <a:stretch>
                <a:fillRect/>
              </a:stretch>
            </p:blipFill>
            <p:spPr bwMode="auto">
              <a:xfrm>
                <a:off x="6441" y="12219"/>
                <a:ext cx="864" cy="1445"/>
              </a:xfrm>
              <a:prstGeom prst="rect">
                <a:avLst/>
              </a:prstGeom>
              <a:noFill/>
              <a:ln w="9525">
                <a:noFill/>
                <a:miter lim="800000"/>
                <a:headEnd/>
                <a:tailEnd/>
              </a:ln>
            </p:spPr>
          </p:pic>
          <p:pic>
            <p:nvPicPr>
              <p:cNvPr id="18521" name="Picture 146" descr="peasant3"/>
              <p:cNvPicPr>
                <a:picLocks noChangeAspect="1" noChangeArrowheads="1"/>
              </p:cNvPicPr>
              <p:nvPr/>
            </p:nvPicPr>
            <p:blipFill>
              <a:blip r:embed="rId20" cstate="print"/>
              <a:srcRect/>
              <a:stretch>
                <a:fillRect/>
              </a:stretch>
            </p:blipFill>
            <p:spPr bwMode="auto">
              <a:xfrm>
                <a:off x="2107" y="12222"/>
                <a:ext cx="1267" cy="1442"/>
              </a:xfrm>
              <a:prstGeom prst="rect">
                <a:avLst/>
              </a:prstGeom>
              <a:noFill/>
              <a:ln w="9525">
                <a:noFill/>
                <a:miter lim="800000"/>
                <a:headEnd/>
                <a:tailEnd/>
              </a:ln>
            </p:spPr>
          </p:pic>
          <p:pic>
            <p:nvPicPr>
              <p:cNvPr id="18522" name="Picture 147" descr="peasant4"/>
              <p:cNvPicPr>
                <a:picLocks noChangeAspect="1" noChangeArrowheads="1"/>
              </p:cNvPicPr>
              <p:nvPr/>
            </p:nvPicPr>
            <p:blipFill>
              <a:blip r:embed="rId21" cstate="print"/>
              <a:srcRect/>
              <a:stretch>
                <a:fillRect/>
              </a:stretch>
            </p:blipFill>
            <p:spPr bwMode="auto">
              <a:xfrm>
                <a:off x="10162" y="12218"/>
                <a:ext cx="1181" cy="1446"/>
              </a:xfrm>
              <a:prstGeom prst="rect">
                <a:avLst/>
              </a:prstGeom>
              <a:noFill/>
              <a:ln w="9525">
                <a:noFill/>
                <a:miter lim="800000"/>
                <a:headEnd/>
                <a:tailEnd/>
              </a:ln>
            </p:spPr>
          </p:pic>
          <p:pic>
            <p:nvPicPr>
              <p:cNvPr id="18523" name="Picture 148" descr="peasant5"/>
              <p:cNvPicPr>
                <a:picLocks noChangeAspect="1" noChangeArrowheads="1"/>
              </p:cNvPicPr>
              <p:nvPr/>
            </p:nvPicPr>
            <p:blipFill>
              <a:blip r:embed="rId22" cstate="print"/>
              <a:srcRect/>
              <a:stretch>
                <a:fillRect/>
              </a:stretch>
            </p:blipFill>
            <p:spPr bwMode="auto">
              <a:xfrm>
                <a:off x="1054" y="12368"/>
                <a:ext cx="1166" cy="1296"/>
              </a:xfrm>
              <a:prstGeom prst="rect">
                <a:avLst/>
              </a:prstGeom>
              <a:noFill/>
              <a:ln w="9525">
                <a:noFill/>
                <a:miter lim="800000"/>
                <a:headEnd/>
                <a:tailEnd/>
              </a:ln>
            </p:spPr>
          </p:pic>
          <p:pic>
            <p:nvPicPr>
              <p:cNvPr id="18524" name="Picture 149" descr="peasant6"/>
              <p:cNvPicPr>
                <a:picLocks noChangeAspect="1" noChangeArrowheads="1"/>
              </p:cNvPicPr>
              <p:nvPr/>
            </p:nvPicPr>
            <p:blipFill>
              <a:blip r:embed="rId23" cstate="print"/>
              <a:srcRect/>
              <a:stretch>
                <a:fillRect/>
              </a:stretch>
            </p:blipFill>
            <p:spPr bwMode="auto">
              <a:xfrm>
                <a:off x="3188" y="12218"/>
                <a:ext cx="1138" cy="1446"/>
              </a:xfrm>
              <a:prstGeom prst="rect">
                <a:avLst/>
              </a:prstGeom>
              <a:noFill/>
              <a:ln w="9525">
                <a:noFill/>
                <a:miter lim="800000"/>
                <a:headEnd/>
                <a:tailEnd/>
              </a:ln>
            </p:spPr>
          </p:pic>
          <p:pic>
            <p:nvPicPr>
              <p:cNvPr id="18525" name="Picture 150" descr="peasant7"/>
              <p:cNvPicPr>
                <a:picLocks noChangeAspect="1" noChangeArrowheads="1"/>
              </p:cNvPicPr>
              <p:nvPr/>
            </p:nvPicPr>
            <p:blipFill>
              <a:blip r:embed="rId24" cstate="print"/>
              <a:srcRect/>
              <a:stretch>
                <a:fillRect/>
              </a:stretch>
            </p:blipFill>
            <p:spPr bwMode="auto">
              <a:xfrm>
                <a:off x="8673" y="12219"/>
                <a:ext cx="907" cy="1445"/>
              </a:xfrm>
              <a:prstGeom prst="rect">
                <a:avLst/>
              </a:prstGeom>
              <a:noFill/>
              <a:ln w="9525">
                <a:noFill/>
                <a:miter lim="800000"/>
                <a:headEnd/>
                <a:tailEnd/>
              </a:ln>
            </p:spPr>
          </p:pic>
          <p:pic>
            <p:nvPicPr>
              <p:cNvPr id="18526" name="Picture 151" descr="peasant8"/>
              <p:cNvPicPr>
                <a:picLocks noChangeAspect="1" noChangeArrowheads="1"/>
              </p:cNvPicPr>
              <p:nvPr/>
            </p:nvPicPr>
            <p:blipFill>
              <a:blip r:embed="rId25" cstate="print"/>
              <a:srcRect/>
              <a:stretch>
                <a:fillRect/>
              </a:stretch>
            </p:blipFill>
            <p:spPr bwMode="auto">
              <a:xfrm>
                <a:off x="7111" y="12231"/>
                <a:ext cx="1051" cy="1433"/>
              </a:xfrm>
              <a:prstGeom prst="rect">
                <a:avLst/>
              </a:prstGeom>
              <a:noFill/>
              <a:ln w="9525">
                <a:noFill/>
                <a:miter lim="800000"/>
                <a:headEnd/>
                <a:tailEnd/>
              </a:ln>
            </p:spPr>
          </p:pic>
          <p:pic>
            <p:nvPicPr>
              <p:cNvPr id="18527" name="Picture 152" descr="peasant9"/>
              <p:cNvPicPr>
                <a:picLocks noChangeAspect="1" noChangeArrowheads="1"/>
              </p:cNvPicPr>
              <p:nvPr/>
            </p:nvPicPr>
            <p:blipFill>
              <a:blip r:embed="rId26" cstate="print"/>
              <a:srcRect/>
              <a:stretch>
                <a:fillRect/>
              </a:stretch>
            </p:blipFill>
            <p:spPr bwMode="auto">
              <a:xfrm>
                <a:off x="4765" y="12224"/>
                <a:ext cx="850" cy="1440"/>
              </a:xfrm>
              <a:prstGeom prst="rect">
                <a:avLst/>
              </a:prstGeom>
              <a:noFill/>
              <a:ln w="9525">
                <a:noFill/>
                <a:miter lim="800000"/>
                <a:headEnd/>
                <a:tailEnd/>
              </a:ln>
            </p:spPr>
          </p:pic>
          <p:pic>
            <p:nvPicPr>
              <p:cNvPr id="18528" name="Picture 153" descr="peasant10"/>
              <p:cNvPicPr>
                <a:picLocks noChangeAspect="1" noChangeArrowheads="1"/>
              </p:cNvPicPr>
              <p:nvPr/>
            </p:nvPicPr>
            <p:blipFill>
              <a:blip r:embed="rId27" cstate="print"/>
              <a:srcRect/>
              <a:stretch>
                <a:fillRect/>
              </a:stretch>
            </p:blipFill>
            <p:spPr bwMode="auto">
              <a:xfrm>
                <a:off x="9448" y="12220"/>
                <a:ext cx="792" cy="1444"/>
              </a:xfrm>
              <a:prstGeom prst="rect">
                <a:avLst/>
              </a:prstGeom>
              <a:noFill/>
              <a:ln w="9525">
                <a:noFill/>
                <a:miter lim="800000"/>
                <a:headEnd/>
                <a:tailEnd/>
              </a:ln>
            </p:spPr>
          </p:pic>
          <p:pic>
            <p:nvPicPr>
              <p:cNvPr id="18529" name="Picture 154" descr="peasant11"/>
              <p:cNvPicPr>
                <a:picLocks noChangeAspect="1" noChangeArrowheads="1"/>
              </p:cNvPicPr>
              <p:nvPr/>
            </p:nvPicPr>
            <p:blipFill>
              <a:blip r:embed="rId28" cstate="print"/>
              <a:srcRect/>
              <a:stretch>
                <a:fillRect/>
              </a:stretch>
            </p:blipFill>
            <p:spPr bwMode="auto">
              <a:xfrm>
                <a:off x="4069" y="12222"/>
                <a:ext cx="936" cy="1442"/>
              </a:xfrm>
              <a:prstGeom prst="rect">
                <a:avLst/>
              </a:prstGeom>
              <a:noFill/>
              <a:ln w="9525">
                <a:noFill/>
                <a:miter lim="800000"/>
                <a:headEnd/>
                <a:tailEnd/>
              </a:ln>
            </p:spPr>
          </p:pic>
          <p:pic>
            <p:nvPicPr>
              <p:cNvPr id="18530" name="Picture 155" descr="abbot2"/>
              <p:cNvPicPr>
                <a:picLocks noChangeAspect="1" noChangeArrowheads="1"/>
              </p:cNvPicPr>
              <p:nvPr/>
            </p:nvPicPr>
            <p:blipFill>
              <a:blip r:embed="rId29" cstate="print"/>
              <a:srcRect/>
              <a:stretch>
                <a:fillRect/>
              </a:stretch>
            </p:blipFill>
            <p:spPr bwMode="auto">
              <a:xfrm flipH="1">
                <a:off x="8192" y="12218"/>
                <a:ext cx="461" cy="1446"/>
              </a:xfrm>
              <a:prstGeom prst="rect">
                <a:avLst/>
              </a:prstGeom>
              <a:noFill/>
              <a:ln w="9525">
                <a:noFill/>
                <a:miter lim="800000"/>
                <a:headEnd/>
                <a:tailEnd/>
              </a:ln>
            </p:spPr>
          </p:pic>
        </p:grpSp>
        <p:pic>
          <p:nvPicPr>
            <p:cNvPr id="18470" name="Picture 156" descr="kingthrone"/>
            <p:cNvPicPr>
              <a:picLocks noChangeAspect="1" noChangeArrowheads="1"/>
            </p:cNvPicPr>
            <p:nvPr/>
          </p:nvPicPr>
          <p:blipFill>
            <a:blip r:embed="rId3" cstate="print"/>
            <a:srcRect/>
            <a:stretch>
              <a:fillRect/>
            </a:stretch>
          </p:blipFill>
          <p:spPr bwMode="auto">
            <a:xfrm>
              <a:off x="5716" y="5164"/>
              <a:ext cx="907" cy="1442"/>
            </a:xfrm>
            <a:prstGeom prst="rect">
              <a:avLst/>
            </a:prstGeom>
            <a:noFill/>
            <a:ln w="9525">
              <a:noFill/>
              <a:miter lim="800000"/>
              <a:headEnd/>
              <a:tailEnd/>
            </a:ln>
          </p:spPr>
        </p:pic>
        <p:grpSp>
          <p:nvGrpSpPr>
            <p:cNvPr id="7" name="Group 157"/>
            <p:cNvGrpSpPr>
              <a:grpSpLocks/>
            </p:cNvGrpSpPr>
            <p:nvPr/>
          </p:nvGrpSpPr>
          <p:grpSpPr bwMode="auto">
            <a:xfrm>
              <a:off x="2800" y="9792"/>
              <a:ext cx="6566" cy="1531"/>
              <a:chOff x="2784" y="9344"/>
              <a:chExt cx="6566" cy="1531"/>
            </a:xfrm>
          </p:grpSpPr>
          <p:pic>
            <p:nvPicPr>
              <p:cNvPr id="18511" name="Picture 158" descr="knight2"/>
              <p:cNvPicPr>
                <a:picLocks noChangeAspect="1" noChangeArrowheads="1"/>
              </p:cNvPicPr>
              <p:nvPr/>
            </p:nvPicPr>
            <p:blipFill>
              <a:blip r:embed="rId4" cstate="print"/>
              <a:srcRect/>
              <a:stretch>
                <a:fillRect/>
              </a:stretch>
            </p:blipFill>
            <p:spPr bwMode="auto">
              <a:xfrm>
                <a:off x="5173" y="9436"/>
                <a:ext cx="1037" cy="1439"/>
              </a:xfrm>
              <a:prstGeom prst="rect">
                <a:avLst/>
              </a:prstGeom>
              <a:noFill/>
              <a:ln w="9525">
                <a:noFill/>
                <a:miter lim="800000"/>
                <a:headEnd/>
                <a:tailEnd/>
              </a:ln>
            </p:spPr>
          </p:pic>
          <p:pic>
            <p:nvPicPr>
              <p:cNvPr id="18512" name="Picture 159" descr="Knight3"/>
              <p:cNvPicPr>
                <a:picLocks noChangeAspect="1" noChangeArrowheads="1"/>
              </p:cNvPicPr>
              <p:nvPr/>
            </p:nvPicPr>
            <p:blipFill>
              <a:blip r:embed="rId5" cstate="print"/>
              <a:srcRect/>
              <a:stretch>
                <a:fillRect/>
              </a:stretch>
            </p:blipFill>
            <p:spPr bwMode="auto">
              <a:xfrm>
                <a:off x="6036" y="9443"/>
                <a:ext cx="893" cy="1432"/>
              </a:xfrm>
              <a:prstGeom prst="rect">
                <a:avLst/>
              </a:prstGeom>
              <a:noFill/>
              <a:ln w="9525">
                <a:noFill/>
                <a:miter lim="800000"/>
                <a:headEnd/>
                <a:tailEnd/>
              </a:ln>
            </p:spPr>
          </p:pic>
          <p:pic>
            <p:nvPicPr>
              <p:cNvPr id="18513" name="Picture 160" descr="Knight4"/>
              <p:cNvPicPr>
                <a:picLocks noChangeAspect="1" noChangeArrowheads="1"/>
              </p:cNvPicPr>
              <p:nvPr/>
            </p:nvPicPr>
            <p:blipFill>
              <a:blip r:embed="rId6" cstate="print"/>
              <a:srcRect/>
              <a:stretch>
                <a:fillRect/>
              </a:stretch>
            </p:blipFill>
            <p:spPr bwMode="auto">
              <a:xfrm>
                <a:off x="6755" y="9443"/>
                <a:ext cx="950" cy="1432"/>
              </a:xfrm>
              <a:prstGeom prst="rect">
                <a:avLst/>
              </a:prstGeom>
              <a:noFill/>
              <a:ln w="9525">
                <a:noFill/>
                <a:miter lim="800000"/>
                <a:headEnd/>
                <a:tailEnd/>
              </a:ln>
            </p:spPr>
          </p:pic>
          <p:pic>
            <p:nvPicPr>
              <p:cNvPr id="18514" name="Picture 161" descr="Knight5"/>
              <p:cNvPicPr>
                <a:picLocks noChangeAspect="1" noChangeArrowheads="1"/>
              </p:cNvPicPr>
              <p:nvPr/>
            </p:nvPicPr>
            <p:blipFill>
              <a:blip r:embed="rId7" cstate="print"/>
              <a:srcRect/>
              <a:stretch>
                <a:fillRect/>
              </a:stretch>
            </p:blipFill>
            <p:spPr bwMode="auto">
              <a:xfrm>
                <a:off x="7531" y="9430"/>
                <a:ext cx="864" cy="1445"/>
              </a:xfrm>
              <a:prstGeom prst="rect">
                <a:avLst/>
              </a:prstGeom>
              <a:noFill/>
              <a:ln w="9525">
                <a:noFill/>
                <a:miter lim="800000"/>
                <a:headEnd/>
                <a:tailEnd/>
              </a:ln>
            </p:spPr>
          </p:pic>
          <p:pic>
            <p:nvPicPr>
              <p:cNvPr id="18515" name="Picture 162" descr="Knight6"/>
              <p:cNvPicPr>
                <a:picLocks noChangeAspect="1" noChangeArrowheads="1"/>
              </p:cNvPicPr>
              <p:nvPr/>
            </p:nvPicPr>
            <p:blipFill>
              <a:blip r:embed="rId8" cstate="print"/>
              <a:srcRect/>
              <a:stretch>
                <a:fillRect/>
              </a:stretch>
            </p:blipFill>
            <p:spPr bwMode="auto">
              <a:xfrm>
                <a:off x="4365" y="9344"/>
                <a:ext cx="982" cy="1531"/>
              </a:xfrm>
              <a:prstGeom prst="rect">
                <a:avLst/>
              </a:prstGeom>
              <a:noFill/>
              <a:ln w="9525">
                <a:noFill/>
                <a:miter lim="800000"/>
                <a:headEnd/>
                <a:tailEnd/>
              </a:ln>
            </p:spPr>
          </p:pic>
          <p:pic>
            <p:nvPicPr>
              <p:cNvPr id="18516" name="Picture 163" descr="Knight9"/>
              <p:cNvPicPr>
                <a:picLocks noChangeAspect="1" noChangeArrowheads="1"/>
              </p:cNvPicPr>
              <p:nvPr/>
            </p:nvPicPr>
            <p:blipFill>
              <a:blip r:embed="rId9" cstate="print"/>
              <a:srcRect/>
              <a:stretch>
                <a:fillRect/>
              </a:stretch>
            </p:blipFill>
            <p:spPr bwMode="auto">
              <a:xfrm>
                <a:off x="8220" y="9430"/>
                <a:ext cx="1130" cy="1445"/>
              </a:xfrm>
              <a:prstGeom prst="rect">
                <a:avLst/>
              </a:prstGeom>
              <a:noFill/>
              <a:ln w="9525">
                <a:noFill/>
                <a:miter lim="800000"/>
                <a:headEnd/>
                <a:tailEnd/>
              </a:ln>
            </p:spPr>
          </p:pic>
          <p:pic>
            <p:nvPicPr>
              <p:cNvPr id="18517" name="Picture 164" descr="Knight12"/>
              <p:cNvPicPr>
                <a:picLocks noChangeAspect="1" noChangeArrowheads="1"/>
              </p:cNvPicPr>
              <p:nvPr/>
            </p:nvPicPr>
            <p:blipFill>
              <a:blip r:embed="rId10" cstate="print"/>
              <a:srcRect/>
              <a:stretch>
                <a:fillRect/>
              </a:stretch>
            </p:blipFill>
            <p:spPr bwMode="auto">
              <a:xfrm>
                <a:off x="2784" y="9579"/>
                <a:ext cx="907" cy="1296"/>
              </a:xfrm>
              <a:prstGeom prst="rect">
                <a:avLst/>
              </a:prstGeom>
              <a:noFill/>
              <a:ln w="9525">
                <a:noFill/>
                <a:miter lim="800000"/>
                <a:headEnd/>
                <a:tailEnd/>
              </a:ln>
            </p:spPr>
          </p:pic>
          <p:pic>
            <p:nvPicPr>
              <p:cNvPr id="18518" name="Picture 165" descr="Knight10"/>
              <p:cNvPicPr>
                <a:picLocks noChangeAspect="1" noChangeArrowheads="1"/>
              </p:cNvPicPr>
              <p:nvPr/>
            </p:nvPicPr>
            <p:blipFill>
              <a:blip r:embed="rId11" cstate="print">
                <a:lum bright="12000"/>
              </a:blip>
              <a:srcRect/>
              <a:stretch>
                <a:fillRect/>
              </a:stretch>
            </p:blipFill>
            <p:spPr bwMode="auto">
              <a:xfrm>
                <a:off x="3517" y="9426"/>
                <a:ext cx="1022" cy="1449"/>
              </a:xfrm>
              <a:prstGeom prst="rect">
                <a:avLst/>
              </a:prstGeom>
              <a:noFill/>
              <a:ln w="9525">
                <a:noFill/>
                <a:miter lim="800000"/>
                <a:headEnd/>
                <a:tailEnd/>
              </a:ln>
            </p:spPr>
          </p:pic>
        </p:grpSp>
        <p:sp>
          <p:nvSpPr>
            <p:cNvPr id="18472" name="Text Box 166"/>
            <p:cNvSpPr txBox="1">
              <a:spLocks noChangeArrowheads="1"/>
            </p:cNvSpPr>
            <p:nvPr/>
          </p:nvSpPr>
          <p:spPr bwMode="auto">
            <a:xfrm>
              <a:off x="5032" y="6508"/>
              <a:ext cx="2352" cy="360"/>
            </a:xfrm>
            <a:prstGeom prst="rect">
              <a:avLst/>
            </a:prstGeom>
            <a:noFill/>
            <a:ln w="9525">
              <a:noFill/>
              <a:miter lim="800000"/>
              <a:headEnd/>
              <a:tailEnd/>
            </a:ln>
          </p:spPr>
          <p:txBody>
            <a:bodyPr/>
            <a:lstStyle/>
            <a:p>
              <a:r>
                <a:rPr lang="en-US" altLang="en-US" sz="1000" b="1">
                  <a:solidFill>
                    <a:srgbClr val="800080"/>
                  </a:solidFill>
                  <a:latin typeface="Arial" charset="0"/>
                </a:rPr>
                <a:t>Fief and Peasants</a:t>
              </a:r>
              <a:endParaRPr lang="en-US" altLang="en-US" sz="1000"/>
            </a:p>
          </p:txBody>
        </p:sp>
        <p:sp>
          <p:nvSpPr>
            <p:cNvPr id="18473" name="Line 167"/>
            <p:cNvSpPr>
              <a:spLocks noChangeShapeType="1"/>
            </p:cNvSpPr>
            <p:nvPr/>
          </p:nvSpPr>
          <p:spPr bwMode="auto">
            <a:xfrm>
              <a:off x="6208" y="6844"/>
              <a:ext cx="0" cy="468"/>
            </a:xfrm>
            <a:prstGeom prst="line">
              <a:avLst/>
            </a:prstGeom>
            <a:noFill/>
            <a:ln w="28575">
              <a:solidFill>
                <a:srgbClr val="800080"/>
              </a:solidFill>
              <a:round/>
              <a:headEnd/>
              <a:tailEnd type="triangle" w="med" len="med"/>
            </a:ln>
          </p:spPr>
          <p:txBody>
            <a:bodyPr/>
            <a:lstStyle/>
            <a:p>
              <a:endParaRPr lang="en-US"/>
            </a:p>
          </p:txBody>
        </p:sp>
        <p:sp>
          <p:nvSpPr>
            <p:cNvPr id="18474" name="Text Box 168"/>
            <p:cNvSpPr txBox="1">
              <a:spLocks noChangeArrowheads="1"/>
            </p:cNvSpPr>
            <p:nvPr/>
          </p:nvSpPr>
          <p:spPr bwMode="auto">
            <a:xfrm>
              <a:off x="3676" y="8896"/>
              <a:ext cx="5040" cy="360"/>
            </a:xfrm>
            <a:prstGeom prst="rect">
              <a:avLst/>
            </a:prstGeom>
            <a:noFill/>
            <a:ln w="9525">
              <a:noFill/>
              <a:miter lim="800000"/>
              <a:headEnd/>
              <a:tailEnd/>
            </a:ln>
          </p:spPr>
          <p:txBody>
            <a:bodyPr/>
            <a:lstStyle/>
            <a:p>
              <a:pPr algn="l"/>
              <a:r>
                <a:rPr lang="en-US" altLang="en-US" sz="1000" b="1">
                  <a:solidFill>
                    <a:srgbClr val="6600CC"/>
                  </a:solidFill>
                  <a:latin typeface="Arial" charset="0"/>
                </a:rPr>
                <a:t>Food                          Protection                    Shelter</a:t>
              </a:r>
              <a:endParaRPr lang="en-US" altLang="en-US" sz="1000"/>
            </a:p>
          </p:txBody>
        </p:sp>
        <p:sp>
          <p:nvSpPr>
            <p:cNvPr id="18475" name="Line 169"/>
            <p:cNvSpPr>
              <a:spLocks noChangeShapeType="1"/>
            </p:cNvSpPr>
            <p:nvPr/>
          </p:nvSpPr>
          <p:spPr bwMode="auto">
            <a:xfrm>
              <a:off x="4036" y="9208"/>
              <a:ext cx="0" cy="468"/>
            </a:xfrm>
            <a:prstGeom prst="line">
              <a:avLst/>
            </a:prstGeom>
            <a:noFill/>
            <a:ln w="28575">
              <a:solidFill>
                <a:srgbClr val="6600CC"/>
              </a:solidFill>
              <a:round/>
              <a:headEnd/>
              <a:tailEnd type="triangle" w="med" len="med"/>
            </a:ln>
          </p:spPr>
          <p:txBody>
            <a:bodyPr/>
            <a:lstStyle/>
            <a:p>
              <a:endParaRPr lang="en-US"/>
            </a:p>
          </p:txBody>
        </p:sp>
        <p:sp>
          <p:nvSpPr>
            <p:cNvPr id="18476" name="Line 170"/>
            <p:cNvSpPr>
              <a:spLocks noChangeShapeType="1"/>
            </p:cNvSpPr>
            <p:nvPr/>
          </p:nvSpPr>
          <p:spPr bwMode="auto">
            <a:xfrm>
              <a:off x="8176" y="9220"/>
              <a:ext cx="0" cy="468"/>
            </a:xfrm>
            <a:prstGeom prst="line">
              <a:avLst/>
            </a:prstGeom>
            <a:noFill/>
            <a:ln w="28575">
              <a:solidFill>
                <a:srgbClr val="6600CC"/>
              </a:solidFill>
              <a:round/>
              <a:headEnd/>
              <a:tailEnd type="triangle" w="med" len="med"/>
            </a:ln>
          </p:spPr>
          <p:txBody>
            <a:bodyPr/>
            <a:lstStyle/>
            <a:p>
              <a:endParaRPr lang="en-US"/>
            </a:p>
          </p:txBody>
        </p:sp>
        <p:sp>
          <p:nvSpPr>
            <p:cNvPr id="18477" name="Line 171"/>
            <p:cNvSpPr>
              <a:spLocks noChangeShapeType="1"/>
            </p:cNvSpPr>
            <p:nvPr/>
          </p:nvSpPr>
          <p:spPr bwMode="auto">
            <a:xfrm>
              <a:off x="6196" y="9208"/>
              <a:ext cx="0" cy="468"/>
            </a:xfrm>
            <a:prstGeom prst="line">
              <a:avLst/>
            </a:prstGeom>
            <a:noFill/>
            <a:ln w="28575">
              <a:solidFill>
                <a:srgbClr val="6600CC"/>
              </a:solidFill>
              <a:round/>
              <a:headEnd/>
              <a:tailEnd type="triangle" w="med" len="med"/>
            </a:ln>
          </p:spPr>
          <p:txBody>
            <a:bodyPr/>
            <a:lstStyle/>
            <a:p>
              <a:endParaRPr lang="en-US"/>
            </a:p>
          </p:txBody>
        </p:sp>
        <p:sp>
          <p:nvSpPr>
            <p:cNvPr id="18478" name="Line 172"/>
            <p:cNvSpPr>
              <a:spLocks noChangeShapeType="1"/>
            </p:cNvSpPr>
            <p:nvPr/>
          </p:nvSpPr>
          <p:spPr bwMode="auto">
            <a:xfrm>
              <a:off x="2704" y="11548"/>
              <a:ext cx="0" cy="468"/>
            </a:xfrm>
            <a:prstGeom prst="line">
              <a:avLst/>
            </a:prstGeom>
            <a:noFill/>
            <a:ln w="28575">
              <a:solidFill>
                <a:srgbClr val="993300"/>
              </a:solidFill>
              <a:round/>
              <a:headEnd/>
              <a:tailEnd type="triangle" w="med" len="med"/>
            </a:ln>
          </p:spPr>
          <p:txBody>
            <a:bodyPr/>
            <a:lstStyle/>
            <a:p>
              <a:endParaRPr lang="en-US"/>
            </a:p>
          </p:txBody>
        </p:sp>
        <p:sp>
          <p:nvSpPr>
            <p:cNvPr id="18479" name="Line 173"/>
            <p:cNvSpPr>
              <a:spLocks noChangeShapeType="1"/>
            </p:cNvSpPr>
            <p:nvPr/>
          </p:nvSpPr>
          <p:spPr bwMode="auto">
            <a:xfrm>
              <a:off x="9484" y="11572"/>
              <a:ext cx="0" cy="468"/>
            </a:xfrm>
            <a:prstGeom prst="line">
              <a:avLst/>
            </a:prstGeom>
            <a:noFill/>
            <a:ln w="28575">
              <a:solidFill>
                <a:srgbClr val="993300"/>
              </a:solidFill>
              <a:round/>
              <a:headEnd/>
              <a:tailEnd type="triangle" w="med" len="med"/>
            </a:ln>
          </p:spPr>
          <p:txBody>
            <a:bodyPr/>
            <a:lstStyle/>
            <a:p>
              <a:endParaRPr lang="en-US"/>
            </a:p>
          </p:txBody>
        </p:sp>
        <p:sp>
          <p:nvSpPr>
            <p:cNvPr id="18480" name="Line 174"/>
            <p:cNvSpPr>
              <a:spLocks noChangeShapeType="1"/>
            </p:cNvSpPr>
            <p:nvPr/>
          </p:nvSpPr>
          <p:spPr bwMode="auto">
            <a:xfrm>
              <a:off x="6220" y="11560"/>
              <a:ext cx="0" cy="468"/>
            </a:xfrm>
            <a:prstGeom prst="line">
              <a:avLst/>
            </a:prstGeom>
            <a:noFill/>
            <a:ln w="28575">
              <a:solidFill>
                <a:srgbClr val="993300"/>
              </a:solidFill>
              <a:round/>
              <a:headEnd/>
              <a:tailEnd type="triangle" w="med" len="med"/>
            </a:ln>
          </p:spPr>
          <p:txBody>
            <a:bodyPr/>
            <a:lstStyle/>
            <a:p>
              <a:endParaRPr lang="en-US"/>
            </a:p>
          </p:txBody>
        </p:sp>
        <p:sp>
          <p:nvSpPr>
            <p:cNvPr id="18481" name="Text Box 175"/>
            <p:cNvSpPr txBox="1">
              <a:spLocks noChangeArrowheads="1"/>
            </p:cNvSpPr>
            <p:nvPr/>
          </p:nvSpPr>
          <p:spPr bwMode="auto">
            <a:xfrm>
              <a:off x="3637" y="11708"/>
              <a:ext cx="1140" cy="640"/>
            </a:xfrm>
            <a:prstGeom prst="rect">
              <a:avLst/>
            </a:prstGeom>
            <a:noFill/>
            <a:ln w="9525">
              <a:noFill/>
              <a:miter lim="800000"/>
              <a:headEnd/>
              <a:tailEnd/>
            </a:ln>
          </p:spPr>
          <p:txBody>
            <a:bodyPr/>
            <a:lstStyle/>
            <a:p>
              <a:r>
                <a:rPr lang="en-US" altLang="en-US" sz="1000" b="1">
                  <a:solidFill>
                    <a:srgbClr val="000000"/>
                  </a:solidFill>
                  <a:latin typeface="Arial" charset="0"/>
                </a:rPr>
                <a:t>Farm the Land</a:t>
              </a:r>
              <a:endParaRPr lang="en-US" altLang="en-US" sz="1000">
                <a:solidFill>
                  <a:srgbClr val="000000"/>
                </a:solidFill>
              </a:endParaRPr>
            </a:p>
          </p:txBody>
        </p:sp>
        <p:grpSp>
          <p:nvGrpSpPr>
            <p:cNvPr id="8" name="Group 176"/>
            <p:cNvGrpSpPr>
              <a:grpSpLocks/>
            </p:cNvGrpSpPr>
            <p:nvPr/>
          </p:nvGrpSpPr>
          <p:grpSpPr bwMode="auto">
            <a:xfrm>
              <a:off x="3772" y="7541"/>
              <a:ext cx="4807" cy="1446"/>
              <a:chOff x="3772" y="7541"/>
              <a:chExt cx="4807" cy="1446"/>
            </a:xfrm>
          </p:grpSpPr>
          <p:pic>
            <p:nvPicPr>
              <p:cNvPr id="18505" name="Picture 177" descr="nobleman3"/>
              <p:cNvPicPr>
                <a:picLocks noChangeAspect="1" noChangeArrowheads="1"/>
              </p:cNvPicPr>
              <p:nvPr/>
            </p:nvPicPr>
            <p:blipFill>
              <a:blip r:embed="rId12" cstate="print"/>
              <a:srcRect/>
              <a:stretch>
                <a:fillRect/>
              </a:stretch>
            </p:blipFill>
            <p:spPr bwMode="auto">
              <a:xfrm>
                <a:off x="5969" y="7547"/>
                <a:ext cx="962" cy="1440"/>
              </a:xfrm>
              <a:prstGeom prst="rect">
                <a:avLst/>
              </a:prstGeom>
              <a:noFill/>
              <a:ln w="9525">
                <a:noFill/>
                <a:miter lim="800000"/>
                <a:headEnd/>
                <a:tailEnd/>
              </a:ln>
            </p:spPr>
          </p:pic>
          <p:pic>
            <p:nvPicPr>
              <p:cNvPr id="18506" name="Picture 178" descr="nobleman2"/>
              <p:cNvPicPr>
                <a:picLocks noChangeAspect="1" noChangeArrowheads="1"/>
              </p:cNvPicPr>
              <p:nvPr/>
            </p:nvPicPr>
            <p:blipFill>
              <a:blip r:embed="rId13" cstate="print"/>
              <a:srcRect/>
              <a:stretch>
                <a:fillRect/>
              </a:stretch>
            </p:blipFill>
            <p:spPr bwMode="auto">
              <a:xfrm>
                <a:off x="5315" y="7547"/>
                <a:ext cx="796" cy="1440"/>
              </a:xfrm>
              <a:prstGeom prst="rect">
                <a:avLst/>
              </a:prstGeom>
              <a:noFill/>
              <a:ln w="9525">
                <a:noFill/>
                <a:miter lim="800000"/>
                <a:headEnd/>
                <a:tailEnd/>
              </a:ln>
            </p:spPr>
          </p:pic>
          <p:pic>
            <p:nvPicPr>
              <p:cNvPr id="18507" name="Picture 179" descr="nobleman4"/>
              <p:cNvPicPr>
                <a:picLocks noChangeAspect="1" noChangeArrowheads="1"/>
              </p:cNvPicPr>
              <p:nvPr/>
            </p:nvPicPr>
            <p:blipFill>
              <a:blip r:embed="rId14" cstate="print">
                <a:clrChange>
                  <a:clrFrom>
                    <a:srgbClr val="FFEFDE"/>
                  </a:clrFrom>
                  <a:clrTo>
                    <a:srgbClr val="FFEFDE">
                      <a:alpha val="0"/>
                    </a:srgbClr>
                  </a:clrTo>
                </a:clrChange>
              </a:blip>
              <a:srcRect/>
              <a:stretch>
                <a:fillRect/>
              </a:stretch>
            </p:blipFill>
            <p:spPr bwMode="auto">
              <a:xfrm>
                <a:off x="7684" y="7547"/>
                <a:ext cx="895" cy="1440"/>
              </a:xfrm>
              <a:prstGeom prst="rect">
                <a:avLst/>
              </a:prstGeom>
              <a:noFill/>
              <a:ln w="9525">
                <a:noFill/>
                <a:miter lim="800000"/>
                <a:headEnd/>
                <a:tailEnd/>
              </a:ln>
            </p:spPr>
          </p:pic>
          <p:pic>
            <p:nvPicPr>
              <p:cNvPr id="18508" name="Picture 180" descr="nobleman5"/>
              <p:cNvPicPr>
                <a:picLocks noChangeAspect="1" noChangeArrowheads="1"/>
              </p:cNvPicPr>
              <p:nvPr/>
            </p:nvPicPr>
            <p:blipFill>
              <a:blip r:embed="rId15" cstate="print"/>
              <a:srcRect/>
              <a:stretch>
                <a:fillRect/>
              </a:stretch>
            </p:blipFill>
            <p:spPr bwMode="auto">
              <a:xfrm>
                <a:off x="3772" y="7547"/>
                <a:ext cx="1005" cy="1440"/>
              </a:xfrm>
              <a:prstGeom prst="rect">
                <a:avLst/>
              </a:prstGeom>
              <a:noFill/>
              <a:ln w="9525">
                <a:noFill/>
                <a:miter lim="800000"/>
                <a:headEnd/>
                <a:tailEnd/>
              </a:ln>
            </p:spPr>
          </p:pic>
          <p:pic>
            <p:nvPicPr>
              <p:cNvPr id="18509" name="Picture 181" descr="bishop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789" y="7541"/>
                <a:ext cx="1037" cy="1446"/>
              </a:xfrm>
              <a:prstGeom prst="rect">
                <a:avLst/>
              </a:prstGeom>
              <a:noFill/>
              <a:ln w="9525">
                <a:noFill/>
                <a:miter lim="800000"/>
                <a:headEnd/>
                <a:tailEnd/>
              </a:ln>
            </p:spPr>
          </p:pic>
          <p:pic>
            <p:nvPicPr>
              <p:cNvPr id="18510" name="Picture 182" descr="abbot1"/>
              <p:cNvPicPr>
                <a:picLocks noChangeAspect="1" noChangeArrowheads="1"/>
              </p:cNvPicPr>
              <p:nvPr/>
            </p:nvPicPr>
            <p:blipFill>
              <a:blip r:embed="rId17" cstate="print"/>
              <a:srcRect/>
              <a:stretch>
                <a:fillRect/>
              </a:stretch>
            </p:blipFill>
            <p:spPr bwMode="auto">
              <a:xfrm flipH="1">
                <a:off x="4636" y="7557"/>
                <a:ext cx="821" cy="1430"/>
              </a:xfrm>
              <a:prstGeom prst="rect">
                <a:avLst/>
              </a:prstGeom>
              <a:noFill/>
              <a:ln w="9525">
                <a:noFill/>
                <a:miter lim="800000"/>
                <a:headEnd/>
                <a:tailEnd/>
              </a:ln>
            </p:spPr>
          </p:pic>
        </p:grpSp>
        <p:grpSp>
          <p:nvGrpSpPr>
            <p:cNvPr id="9" name="Group 183"/>
            <p:cNvGrpSpPr>
              <a:grpSpLocks/>
            </p:cNvGrpSpPr>
            <p:nvPr/>
          </p:nvGrpSpPr>
          <p:grpSpPr bwMode="auto">
            <a:xfrm>
              <a:off x="1054" y="12218"/>
              <a:ext cx="10289" cy="1446"/>
              <a:chOff x="1054" y="12218"/>
              <a:chExt cx="10289" cy="1446"/>
            </a:xfrm>
          </p:grpSpPr>
          <p:pic>
            <p:nvPicPr>
              <p:cNvPr id="18493" name="Picture 184" descr="peasant1"/>
              <p:cNvPicPr>
                <a:picLocks noChangeAspect="1" noChangeArrowheads="1"/>
              </p:cNvPicPr>
              <p:nvPr/>
            </p:nvPicPr>
            <p:blipFill>
              <a:blip r:embed="rId18" cstate="print"/>
              <a:srcRect/>
              <a:stretch>
                <a:fillRect/>
              </a:stretch>
            </p:blipFill>
            <p:spPr bwMode="auto">
              <a:xfrm>
                <a:off x="5484" y="12220"/>
                <a:ext cx="1123" cy="1444"/>
              </a:xfrm>
              <a:prstGeom prst="rect">
                <a:avLst/>
              </a:prstGeom>
              <a:noFill/>
              <a:ln w="9525">
                <a:noFill/>
                <a:miter lim="800000"/>
                <a:headEnd/>
                <a:tailEnd/>
              </a:ln>
            </p:spPr>
          </p:pic>
          <p:pic>
            <p:nvPicPr>
              <p:cNvPr id="18494" name="Picture 185" descr="peasant 2"/>
              <p:cNvPicPr>
                <a:picLocks noChangeAspect="1" noChangeArrowheads="1"/>
              </p:cNvPicPr>
              <p:nvPr/>
            </p:nvPicPr>
            <p:blipFill>
              <a:blip r:embed="rId19" cstate="print"/>
              <a:srcRect/>
              <a:stretch>
                <a:fillRect/>
              </a:stretch>
            </p:blipFill>
            <p:spPr bwMode="auto">
              <a:xfrm>
                <a:off x="6441" y="12219"/>
                <a:ext cx="864" cy="1445"/>
              </a:xfrm>
              <a:prstGeom prst="rect">
                <a:avLst/>
              </a:prstGeom>
              <a:noFill/>
              <a:ln w="9525">
                <a:noFill/>
                <a:miter lim="800000"/>
                <a:headEnd/>
                <a:tailEnd/>
              </a:ln>
            </p:spPr>
          </p:pic>
          <p:pic>
            <p:nvPicPr>
              <p:cNvPr id="18495" name="Picture 186" descr="peasant3"/>
              <p:cNvPicPr>
                <a:picLocks noChangeAspect="1" noChangeArrowheads="1"/>
              </p:cNvPicPr>
              <p:nvPr/>
            </p:nvPicPr>
            <p:blipFill>
              <a:blip r:embed="rId20" cstate="print"/>
              <a:srcRect/>
              <a:stretch>
                <a:fillRect/>
              </a:stretch>
            </p:blipFill>
            <p:spPr bwMode="auto">
              <a:xfrm>
                <a:off x="2107" y="12222"/>
                <a:ext cx="1267" cy="1442"/>
              </a:xfrm>
              <a:prstGeom prst="rect">
                <a:avLst/>
              </a:prstGeom>
              <a:noFill/>
              <a:ln w="9525">
                <a:noFill/>
                <a:miter lim="800000"/>
                <a:headEnd/>
                <a:tailEnd/>
              </a:ln>
            </p:spPr>
          </p:pic>
          <p:pic>
            <p:nvPicPr>
              <p:cNvPr id="18496" name="Picture 187" descr="peasant4"/>
              <p:cNvPicPr>
                <a:picLocks noChangeAspect="1" noChangeArrowheads="1"/>
              </p:cNvPicPr>
              <p:nvPr/>
            </p:nvPicPr>
            <p:blipFill>
              <a:blip r:embed="rId21" cstate="print"/>
              <a:srcRect/>
              <a:stretch>
                <a:fillRect/>
              </a:stretch>
            </p:blipFill>
            <p:spPr bwMode="auto">
              <a:xfrm>
                <a:off x="10162" y="12218"/>
                <a:ext cx="1181" cy="1446"/>
              </a:xfrm>
              <a:prstGeom prst="rect">
                <a:avLst/>
              </a:prstGeom>
              <a:noFill/>
              <a:ln w="9525">
                <a:noFill/>
                <a:miter lim="800000"/>
                <a:headEnd/>
                <a:tailEnd/>
              </a:ln>
            </p:spPr>
          </p:pic>
          <p:pic>
            <p:nvPicPr>
              <p:cNvPr id="18497" name="Picture 188" descr="peasant5"/>
              <p:cNvPicPr>
                <a:picLocks noChangeAspect="1" noChangeArrowheads="1"/>
              </p:cNvPicPr>
              <p:nvPr/>
            </p:nvPicPr>
            <p:blipFill>
              <a:blip r:embed="rId22" cstate="print"/>
              <a:srcRect/>
              <a:stretch>
                <a:fillRect/>
              </a:stretch>
            </p:blipFill>
            <p:spPr bwMode="auto">
              <a:xfrm>
                <a:off x="1054" y="12368"/>
                <a:ext cx="1166" cy="1296"/>
              </a:xfrm>
              <a:prstGeom prst="rect">
                <a:avLst/>
              </a:prstGeom>
              <a:noFill/>
              <a:ln w="9525">
                <a:noFill/>
                <a:miter lim="800000"/>
                <a:headEnd/>
                <a:tailEnd/>
              </a:ln>
            </p:spPr>
          </p:pic>
          <p:pic>
            <p:nvPicPr>
              <p:cNvPr id="18498" name="Picture 189" descr="peasant6"/>
              <p:cNvPicPr>
                <a:picLocks noChangeAspect="1" noChangeArrowheads="1"/>
              </p:cNvPicPr>
              <p:nvPr/>
            </p:nvPicPr>
            <p:blipFill>
              <a:blip r:embed="rId23" cstate="print"/>
              <a:srcRect/>
              <a:stretch>
                <a:fillRect/>
              </a:stretch>
            </p:blipFill>
            <p:spPr bwMode="auto">
              <a:xfrm>
                <a:off x="3188" y="12218"/>
                <a:ext cx="1138" cy="1446"/>
              </a:xfrm>
              <a:prstGeom prst="rect">
                <a:avLst/>
              </a:prstGeom>
              <a:noFill/>
              <a:ln w="9525">
                <a:noFill/>
                <a:miter lim="800000"/>
                <a:headEnd/>
                <a:tailEnd/>
              </a:ln>
            </p:spPr>
          </p:pic>
          <p:pic>
            <p:nvPicPr>
              <p:cNvPr id="18499" name="Picture 190" descr="peasant7"/>
              <p:cNvPicPr>
                <a:picLocks noChangeAspect="1" noChangeArrowheads="1"/>
              </p:cNvPicPr>
              <p:nvPr/>
            </p:nvPicPr>
            <p:blipFill>
              <a:blip r:embed="rId24" cstate="print"/>
              <a:srcRect/>
              <a:stretch>
                <a:fillRect/>
              </a:stretch>
            </p:blipFill>
            <p:spPr bwMode="auto">
              <a:xfrm>
                <a:off x="8673" y="12219"/>
                <a:ext cx="907" cy="1445"/>
              </a:xfrm>
              <a:prstGeom prst="rect">
                <a:avLst/>
              </a:prstGeom>
              <a:noFill/>
              <a:ln w="9525">
                <a:noFill/>
                <a:miter lim="800000"/>
                <a:headEnd/>
                <a:tailEnd/>
              </a:ln>
            </p:spPr>
          </p:pic>
          <p:pic>
            <p:nvPicPr>
              <p:cNvPr id="18500" name="Picture 191" descr="peasant8"/>
              <p:cNvPicPr>
                <a:picLocks noChangeAspect="1" noChangeArrowheads="1"/>
              </p:cNvPicPr>
              <p:nvPr/>
            </p:nvPicPr>
            <p:blipFill>
              <a:blip r:embed="rId25" cstate="print"/>
              <a:srcRect/>
              <a:stretch>
                <a:fillRect/>
              </a:stretch>
            </p:blipFill>
            <p:spPr bwMode="auto">
              <a:xfrm>
                <a:off x="7111" y="12231"/>
                <a:ext cx="1051" cy="1433"/>
              </a:xfrm>
              <a:prstGeom prst="rect">
                <a:avLst/>
              </a:prstGeom>
              <a:noFill/>
              <a:ln w="9525">
                <a:noFill/>
                <a:miter lim="800000"/>
                <a:headEnd/>
                <a:tailEnd/>
              </a:ln>
            </p:spPr>
          </p:pic>
          <p:pic>
            <p:nvPicPr>
              <p:cNvPr id="18501" name="Picture 192" descr="peasant9"/>
              <p:cNvPicPr>
                <a:picLocks noChangeAspect="1" noChangeArrowheads="1"/>
              </p:cNvPicPr>
              <p:nvPr/>
            </p:nvPicPr>
            <p:blipFill>
              <a:blip r:embed="rId26" cstate="print"/>
              <a:srcRect/>
              <a:stretch>
                <a:fillRect/>
              </a:stretch>
            </p:blipFill>
            <p:spPr bwMode="auto">
              <a:xfrm>
                <a:off x="4765" y="12224"/>
                <a:ext cx="850" cy="1440"/>
              </a:xfrm>
              <a:prstGeom prst="rect">
                <a:avLst/>
              </a:prstGeom>
              <a:noFill/>
              <a:ln w="9525">
                <a:noFill/>
                <a:miter lim="800000"/>
                <a:headEnd/>
                <a:tailEnd/>
              </a:ln>
            </p:spPr>
          </p:pic>
          <p:pic>
            <p:nvPicPr>
              <p:cNvPr id="18502" name="Picture 193" descr="peasant10"/>
              <p:cNvPicPr>
                <a:picLocks noChangeAspect="1" noChangeArrowheads="1"/>
              </p:cNvPicPr>
              <p:nvPr/>
            </p:nvPicPr>
            <p:blipFill>
              <a:blip r:embed="rId27" cstate="print"/>
              <a:srcRect/>
              <a:stretch>
                <a:fillRect/>
              </a:stretch>
            </p:blipFill>
            <p:spPr bwMode="auto">
              <a:xfrm>
                <a:off x="9448" y="12220"/>
                <a:ext cx="792" cy="1444"/>
              </a:xfrm>
              <a:prstGeom prst="rect">
                <a:avLst/>
              </a:prstGeom>
              <a:noFill/>
              <a:ln w="9525">
                <a:noFill/>
                <a:miter lim="800000"/>
                <a:headEnd/>
                <a:tailEnd/>
              </a:ln>
            </p:spPr>
          </p:pic>
          <p:pic>
            <p:nvPicPr>
              <p:cNvPr id="18503" name="Picture 194" descr="peasant11"/>
              <p:cNvPicPr>
                <a:picLocks noChangeAspect="1" noChangeArrowheads="1"/>
              </p:cNvPicPr>
              <p:nvPr/>
            </p:nvPicPr>
            <p:blipFill>
              <a:blip r:embed="rId28" cstate="print"/>
              <a:srcRect/>
              <a:stretch>
                <a:fillRect/>
              </a:stretch>
            </p:blipFill>
            <p:spPr bwMode="auto">
              <a:xfrm>
                <a:off x="4069" y="12222"/>
                <a:ext cx="936" cy="1442"/>
              </a:xfrm>
              <a:prstGeom prst="rect">
                <a:avLst/>
              </a:prstGeom>
              <a:noFill/>
              <a:ln w="9525">
                <a:noFill/>
                <a:miter lim="800000"/>
                <a:headEnd/>
                <a:tailEnd/>
              </a:ln>
            </p:spPr>
          </p:pic>
          <p:pic>
            <p:nvPicPr>
              <p:cNvPr id="18504" name="Picture 195" descr="abbot2"/>
              <p:cNvPicPr>
                <a:picLocks noChangeAspect="1" noChangeArrowheads="1"/>
              </p:cNvPicPr>
              <p:nvPr/>
            </p:nvPicPr>
            <p:blipFill>
              <a:blip r:embed="rId29" cstate="print"/>
              <a:srcRect/>
              <a:stretch>
                <a:fillRect/>
              </a:stretch>
            </p:blipFill>
            <p:spPr bwMode="auto">
              <a:xfrm flipH="1">
                <a:off x="8192" y="12218"/>
                <a:ext cx="461" cy="1446"/>
              </a:xfrm>
              <a:prstGeom prst="rect">
                <a:avLst/>
              </a:prstGeom>
              <a:noFill/>
              <a:ln w="9525">
                <a:noFill/>
                <a:miter lim="800000"/>
                <a:headEnd/>
                <a:tailEnd/>
              </a:ln>
            </p:spPr>
          </p:pic>
        </p:grpSp>
        <p:sp>
          <p:nvSpPr>
            <p:cNvPr id="18484" name="Line 196"/>
            <p:cNvSpPr>
              <a:spLocks noChangeShapeType="1"/>
            </p:cNvSpPr>
            <p:nvPr/>
          </p:nvSpPr>
          <p:spPr bwMode="auto">
            <a:xfrm flipV="1">
              <a:off x="5063" y="8970"/>
              <a:ext cx="0" cy="492"/>
            </a:xfrm>
            <a:prstGeom prst="line">
              <a:avLst/>
            </a:prstGeom>
            <a:noFill/>
            <a:ln w="28575">
              <a:solidFill>
                <a:srgbClr val="993300"/>
              </a:solidFill>
              <a:round/>
              <a:headEnd/>
              <a:tailEnd type="triangle" w="med" len="med"/>
            </a:ln>
          </p:spPr>
          <p:txBody>
            <a:bodyPr/>
            <a:lstStyle/>
            <a:p>
              <a:endParaRPr lang="en-US"/>
            </a:p>
          </p:txBody>
        </p:sp>
        <p:sp>
          <p:nvSpPr>
            <p:cNvPr id="18485" name="Text Box 197"/>
            <p:cNvSpPr txBox="1">
              <a:spLocks noChangeArrowheads="1"/>
            </p:cNvSpPr>
            <p:nvPr/>
          </p:nvSpPr>
          <p:spPr bwMode="auto">
            <a:xfrm>
              <a:off x="4537" y="9393"/>
              <a:ext cx="1142" cy="421"/>
            </a:xfrm>
            <a:prstGeom prst="rect">
              <a:avLst/>
            </a:prstGeom>
            <a:noFill/>
            <a:ln w="9525">
              <a:noFill/>
              <a:miter lim="800000"/>
              <a:headEnd/>
              <a:tailEnd/>
            </a:ln>
          </p:spPr>
          <p:txBody>
            <a:bodyPr/>
            <a:lstStyle/>
            <a:p>
              <a:pPr algn="l"/>
              <a:r>
                <a:rPr lang="en-US" altLang="en-US" sz="1000" b="1">
                  <a:solidFill>
                    <a:srgbClr val="993300"/>
                  </a:solidFill>
                  <a:latin typeface="Arial" charset="0"/>
                </a:rPr>
                <a:t>Homage</a:t>
              </a:r>
            </a:p>
            <a:p>
              <a:endParaRPr lang="en-US" altLang="en-US" sz="1000"/>
            </a:p>
          </p:txBody>
        </p:sp>
        <p:sp>
          <p:nvSpPr>
            <p:cNvPr id="18486" name="Text Box 198"/>
            <p:cNvSpPr txBox="1">
              <a:spLocks noChangeArrowheads="1"/>
            </p:cNvSpPr>
            <p:nvPr/>
          </p:nvSpPr>
          <p:spPr bwMode="auto">
            <a:xfrm>
              <a:off x="6340" y="9392"/>
              <a:ext cx="1827" cy="350"/>
            </a:xfrm>
            <a:prstGeom prst="rect">
              <a:avLst/>
            </a:prstGeom>
            <a:noFill/>
            <a:ln w="9525">
              <a:noFill/>
              <a:miter lim="800000"/>
              <a:headEnd/>
              <a:tailEnd/>
            </a:ln>
          </p:spPr>
          <p:txBody>
            <a:bodyPr/>
            <a:lstStyle/>
            <a:p>
              <a:pPr algn="l"/>
              <a:r>
                <a:rPr lang="en-US" altLang="en-US" sz="1000" b="1">
                  <a:solidFill>
                    <a:srgbClr val="993300"/>
                  </a:solidFill>
                  <a:latin typeface="Arial" charset="0"/>
                </a:rPr>
                <a:t>Military Service</a:t>
              </a:r>
              <a:endParaRPr lang="en-US" altLang="en-US" sz="1000"/>
            </a:p>
          </p:txBody>
        </p:sp>
        <p:sp>
          <p:nvSpPr>
            <p:cNvPr id="18487" name="Line 199"/>
            <p:cNvSpPr>
              <a:spLocks noChangeShapeType="1"/>
            </p:cNvSpPr>
            <p:nvPr/>
          </p:nvSpPr>
          <p:spPr bwMode="auto">
            <a:xfrm flipV="1">
              <a:off x="7253" y="8962"/>
              <a:ext cx="0" cy="492"/>
            </a:xfrm>
            <a:prstGeom prst="line">
              <a:avLst/>
            </a:prstGeom>
            <a:noFill/>
            <a:ln w="28575">
              <a:solidFill>
                <a:srgbClr val="993300"/>
              </a:solidFill>
              <a:round/>
              <a:headEnd/>
              <a:tailEnd type="triangle" w="med" len="med"/>
            </a:ln>
          </p:spPr>
          <p:txBody>
            <a:bodyPr/>
            <a:lstStyle/>
            <a:p>
              <a:endParaRPr lang="en-US"/>
            </a:p>
          </p:txBody>
        </p:sp>
        <p:sp>
          <p:nvSpPr>
            <p:cNvPr id="18488" name="Line 200"/>
            <p:cNvSpPr>
              <a:spLocks noChangeShapeType="1"/>
            </p:cNvSpPr>
            <p:nvPr/>
          </p:nvSpPr>
          <p:spPr bwMode="auto">
            <a:xfrm flipV="1">
              <a:off x="7246" y="6567"/>
              <a:ext cx="0" cy="492"/>
            </a:xfrm>
            <a:prstGeom prst="line">
              <a:avLst/>
            </a:prstGeom>
            <a:noFill/>
            <a:ln w="28575">
              <a:solidFill>
                <a:srgbClr val="6600CC"/>
              </a:solidFill>
              <a:round/>
              <a:headEnd/>
              <a:tailEnd type="triangle" w="med" len="med"/>
            </a:ln>
          </p:spPr>
          <p:txBody>
            <a:bodyPr/>
            <a:lstStyle/>
            <a:p>
              <a:endParaRPr lang="en-US"/>
            </a:p>
          </p:txBody>
        </p:sp>
        <p:sp>
          <p:nvSpPr>
            <p:cNvPr id="18489" name="Line 201"/>
            <p:cNvSpPr>
              <a:spLocks noChangeShapeType="1"/>
            </p:cNvSpPr>
            <p:nvPr/>
          </p:nvSpPr>
          <p:spPr bwMode="auto">
            <a:xfrm flipV="1">
              <a:off x="5116" y="6561"/>
              <a:ext cx="0" cy="492"/>
            </a:xfrm>
            <a:prstGeom prst="line">
              <a:avLst/>
            </a:prstGeom>
            <a:noFill/>
            <a:ln w="28575">
              <a:solidFill>
                <a:srgbClr val="6600CC"/>
              </a:solidFill>
              <a:round/>
              <a:headEnd/>
              <a:tailEnd type="triangle" w="med" len="med"/>
            </a:ln>
          </p:spPr>
          <p:txBody>
            <a:bodyPr/>
            <a:lstStyle/>
            <a:p>
              <a:endParaRPr lang="en-US"/>
            </a:p>
          </p:txBody>
        </p:sp>
        <p:sp>
          <p:nvSpPr>
            <p:cNvPr id="18490" name="Text Box 202"/>
            <p:cNvSpPr txBox="1">
              <a:spLocks noChangeArrowheads="1"/>
            </p:cNvSpPr>
            <p:nvPr/>
          </p:nvSpPr>
          <p:spPr bwMode="auto">
            <a:xfrm>
              <a:off x="4599" y="6991"/>
              <a:ext cx="1074" cy="406"/>
            </a:xfrm>
            <a:prstGeom prst="rect">
              <a:avLst/>
            </a:prstGeom>
            <a:noFill/>
            <a:ln w="9525">
              <a:noFill/>
              <a:miter lim="800000"/>
              <a:headEnd/>
              <a:tailEnd/>
            </a:ln>
          </p:spPr>
          <p:txBody>
            <a:bodyPr/>
            <a:lstStyle/>
            <a:p>
              <a:pPr algn="l"/>
              <a:r>
                <a:rPr lang="en-US" altLang="en-US" sz="1000" b="1">
                  <a:solidFill>
                    <a:srgbClr val="6600CC"/>
                  </a:solidFill>
                  <a:latin typeface="Arial" charset="0"/>
                </a:rPr>
                <a:t>Loyalty</a:t>
              </a:r>
            </a:p>
            <a:p>
              <a:endParaRPr lang="en-US" altLang="en-US" sz="1000"/>
            </a:p>
          </p:txBody>
        </p:sp>
        <p:sp>
          <p:nvSpPr>
            <p:cNvPr id="18491" name="Line 203"/>
            <p:cNvSpPr>
              <a:spLocks noChangeShapeType="1"/>
            </p:cNvSpPr>
            <p:nvPr/>
          </p:nvSpPr>
          <p:spPr bwMode="auto">
            <a:xfrm flipV="1">
              <a:off x="4232" y="11300"/>
              <a:ext cx="0" cy="492"/>
            </a:xfrm>
            <a:prstGeom prst="line">
              <a:avLst/>
            </a:prstGeom>
            <a:noFill/>
            <a:ln w="28575">
              <a:solidFill>
                <a:srgbClr val="000000"/>
              </a:solidFill>
              <a:round/>
              <a:headEnd/>
              <a:tailEnd type="triangle" w="med" len="med"/>
            </a:ln>
          </p:spPr>
          <p:txBody>
            <a:bodyPr/>
            <a:lstStyle/>
            <a:p>
              <a:endParaRPr lang="en-US"/>
            </a:p>
          </p:txBody>
        </p:sp>
        <p:sp>
          <p:nvSpPr>
            <p:cNvPr id="18492" name="Line 204"/>
            <p:cNvSpPr>
              <a:spLocks noChangeShapeType="1"/>
            </p:cNvSpPr>
            <p:nvPr/>
          </p:nvSpPr>
          <p:spPr bwMode="auto">
            <a:xfrm flipV="1">
              <a:off x="7967" y="11240"/>
              <a:ext cx="0" cy="492"/>
            </a:xfrm>
            <a:prstGeom prst="line">
              <a:avLst/>
            </a:prstGeom>
            <a:noFill/>
            <a:ln w="28575">
              <a:solidFill>
                <a:srgbClr val="000000"/>
              </a:solidFill>
              <a:round/>
              <a:headEnd/>
              <a:tailEnd type="triangle" w="med" len="med"/>
            </a:ln>
          </p:spPr>
          <p:txBody>
            <a:bodyPr/>
            <a:lstStyle/>
            <a:p>
              <a:endParaRPr lang="en-US"/>
            </a:p>
          </p:txBody>
        </p:sp>
      </p:grpSp>
      <p:grpSp>
        <p:nvGrpSpPr>
          <p:cNvPr id="10" name="Group 209"/>
          <p:cNvGrpSpPr>
            <a:grpSpLocks/>
          </p:cNvGrpSpPr>
          <p:nvPr/>
        </p:nvGrpSpPr>
        <p:grpSpPr bwMode="auto">
          <a:xfrm>
            <a:off x="1139825" y="458788"/>
            <a:ext cx="1773238" cy="3697287"/>
            <a:chOff x="432" y="2100"/>
            <a:chExt cx="2793" cy="5751"/>
          </a:xfrm>
        </p:grpSpPr>
        <p:sp>
          <p:nvSpPr>
            <p:cNvPr id="18442" name="Text Box 210"/>
            <p:cNvSpPr txBox="1">
              <a:spLocks noChangeArrowheads="1"/>
            </p:cNvSpPr>
            <p:nvPr/>
          </p:nvSpPr>
          <p:spPr bwMode="auto">
            <a:xfrm>
              <a:off x="432" y="4671"/>
              <a:ext cx="2793" cy="3180"/>
            </a:xfrm>
            <a:prstGeom prst="rect">
              <a:avLst/>
            </a:prstGeom>
            <a:noFill/>
            <a:ln w="9525">
              <a:noFill/>
              <a:miter lim="800000"/>
              <a:headEnd/>
              <a:tailEnd/>
            </a:ln>
          </p:spPr>
          <p:txBody>
            <a:bodyPr/>
            <a:lstStyle/>
            <a:p>
              <a:pPr marL="114300" indent="-114300"/>
              <a:r>
                <a:rPr lang="en-US" altLang="en-US" sz="1000" b="1">
                  <a:solidFill>
                    <a:schemeClr val="accent1"/>
                  </a:solidFill>
                  <a:latin typeface="Arial" charset="0"/>
                </a:rPr>
                <a:t>FEUDALISM: </a:t>
              </a:r>
              <a:br>
                <a:rPr lang="en-US" altLang="en-US" sz="1000" b="1">
                  <a:solidFill>
                    <a:schemeClr val="accent1"/>
                  </a:solidFill>
                  <a:latin typeface="Arial" charset="0"/>
                </a:rPr>
              </a:br>
              <a:r>
                <a:rPr lang="en-US" altLang="en-US" sz="1000" b="1">
                  <a:solidFill>
                    <a:schemeClr val="accent1"/>
                  </a:solidFill>
                  <a:latin typeface="Arial" charset="0"/>
                </a:rPr>
                <a:t>POLITICAL SYSTEM</a:t>
              </a:r>
              <a:endParaRPr lang="en-US" altLang="en-US" sz="400" b="1">
                <a:solidFill>
                  <a:schemeClr val="accent1"/>
                </a:solidFill>
                <a:latin typeface="Arial" charset="0"/>
              </a:endParaRPr>
            </a:p>
            <a:p>
              <a:pPr marL="114300" indent="-114300"/>
              <a:endParaRPr lang="en-US" altLang="en-US" sz="400" b="1">
                <a:solidFill>
                  <a:schemeClr val="hlink"/>
                </a:solidFill>
                <a:latin typeface="Arial" charset="0"/>
              </a:endParaRPr>
            </a:p>
            <a:p>
              <a:pPr marL="114300" indent="-114300" algn="l">
                <a:buClr>
                  <a:schemeClr val="accent1"/>
                </a:buClr>
                <a:buFont typeface="Wingdings" pitchFamily="2" charset="2"/>
                <a:buChar char="§"/>
              </a:pPr>
              <a:r>
                <a:rPr lang="en-US" altLang="en-US" sz="1000" b="1">
                  <a:solidFill>
                    <a:schemeClr val="hlink"/>
                  </a:solidFill>
                  <a:latin typeface="Arial" charset="0"/>
                </a:rPr>
                <a:t>Decentralized, local government</a:t>
              </a:r>
            </a:p>
            <a:p>
              <a:pPr marL="114300" indent="-114300" algn="l">
                <a:buClr>
                  <a:schemeClr val="accent1"/>
                </a:buClr>
                <a:buFont typeface="Wingdings" pitchFamily="2" charset="2"/>
                <a:buChar char="§"/>
              </a:pPr>
              <a:r>
                <a:rPr lang="en-US" altLang="en-US" sz="1000" b="1">
                  <a:solidFill>
                    <a:schemeClr val="hlink"/>
                  </a:solidFill>
                  <a:latin typeface="Arial" charset="0"/>
                </a:rPr>
                <a:t>Dependent upon the relationship between members of the nobility</a:t>
              </a:r>
            </a:p>
            <a:p>
              <a:pPr marL="114300" indent="-114300" algn="l">
                <a:buClr>
                  <a:schemeClr val="accent1"/>
                </a:buClr>
                <a:buFont typeface="Wingdings" pitchFamily="2" charset="2"/>
                <a:buChar char="§"/>
              </a:pPr>
              <a:r>
                <a:rPr lang="en-US" altLang="en-US" sz="1000" b="1">
                  <a:solidFill>
                    <a:schemeClr val="hlink"/>
                  </a:solidFill>
                  <a:latin typeface="Arial" charset="0"/>
                </a:rPr>
                <a:t>Lord and his vassals administered justice and were the highest authority in their land</a:t>
              </a:r>
            </a:p>
            <a:p>
              <a:pPr marL="114300" indent="-114300"/>
              <a:endParaRPr lang="en-US" altLang="en-US" sz="1000">
                <a:solidFill>
                  <a:schemeClr val="hlink"/>
                </a:solidFill>
              </a:endParaRPr>
            </a:p>
          </p:txBody>
        </p:sp>
        <p:grpSp>
          <p:nvGrpSpPr>
            <p:cNvPr id="11" name="Group 211"/>
            <p:cNvGrpSpPr>
              <a:grpSpLocks/>
            </p:cNvGrpSpPr>
            <p:nvPr/>
          </p:nvGrpSpPr>
          <p:grpSpPr bwMode="auto">
            <a:xfrm>
              <a:off x="705" y="2100"/>
              <a:ext cx="2232" cy="2592"/>
              <a:chOff x="1004" y="3972"/>
              <a:chExt cx="2232" cy="2592"/>
            </a:xfrm>
          </p:grpSpPr>
          <p:sp>
            <p:nvSpPr>
              <p:cNvPr id="18444" name="Rectangle 212"/>
              <p:cNvSpPr>
                <a:spLocks noChangeArrowheads="1"/>
              </p:cNvSpPr>
              <p:nvPr/>
            </p:nvSpPr>
            <p:spPr bwMode="auto">
              <a:xfrm>
                <a:off x="1004" y="3972"/>
                <a:ext cx="2232" cy="2592"/>
              </a:xfrm>
              <a:prstGeom prst="rect">
                <a:avLst/>
              </a:prstGeom>
              <a:solidFill>
                <a:srgbClr val="FFFF99"/>
              </a:solidFill>
              <a:ln w="9525">
                <a:solidFill>
                  <a:srgbClr val="FFFF99"/>
                </a:solidFill>
                <a:miter lim="800000"/>
                <a:headEnd/>
                <a:tailEnd/>
              </a:ln>
            </p:spPr>
            <p:txBody>
              <a:bodyPr/>
              <a:lstStyle/>
              <a:p>
                <a:endParaRPr lang="en-US"/>
              </a:p>
            </p:txBody>
          </p:sp>
          <p:pic>
            <p:nvPicPr>
              <p:cNvPr id="18445" name="Picture 213"/>
              <p:cNvPicPr>
                <a:picLocks noChangeAspect="1" noChangeArrowheads="1"/>
              </p:cNvPicPr>
              <p:nvPr/>
            </p:nvPicPr>
            <p:blipFill>
              <a:blip r:embed="rId30" cstate="print">
                <a:lum bright="12000" contrast="30000"/>
              </a:blip>
              <a:srcRect/>
              <a:stretch>
                <a:fillRect/>
              </a:stretch>
            </p:blipFill>
            <p:spPr bwMode="auto">
              <a:xfrm>
                <a:off x="1124" y="4075"/>
                <a:ext cx="2039" cy="2382"/>
              </a:xfrm>
              <a:prstGeom prst="rect">
                <a:avLst/>
              </a:prstGeom>
              <a:noFill/>
              <a:ln w="9525">
                <a:noFill/>
                <a:miter lim="800000"/>
                <a:headEnd/>
                <a:tailEnd/>
              </a:ln>
            </p:spPr>
          </p:pic>
        </p:grpSp>
      </p:grpSp>
      <p:grpSp>
        <p:nvGrpSpPr>
          <p:cNvPr id="12" name="Group 214"/>
          <p:cNvGrpSpPr>
            <a:grpSpLocks/>
          </p:cNvGrpSpPr>
          <p:nvPr/>
        </p:nvGrpSpPr>
        <p:grpSpPr bwMode="auto">
          <a:xfrm>
            <a:off x="5954713" y="406400"/>
            <a:ext cx="1828800" cy="3706813"/>
            <a:chOff x="8837" y="1872"/>
            <a:chExt cx="2880" cy="5837"/>
          </a:xfrm>
        </p:grpSpPr>
        <p:sp>
          <p:nvSpPr>
            <p:cNvPr id="18438" name="Text Box 215"/>
            <p:cNvSpPr txBox="1">
              <a:spLocks noChangeArrowheads="1"/>
            </p:cNvSpPr>
            <p:nvPr/>
          </p:nvSpPr>
          <p:spPr bwMode="auto">
            <a:xfrm>
              <a:off x="8837" y="4492"/>
              <a:ext cx="2880" cy="3217"/>
            </a:xfrm>
            <a:prstGeom prst="rect">
              <a:avLst/>
            </a:prstGeom>
            <a:noFill/>
            <a:ln w="9525">
              <a:noFill/>
              <a:miter lim="800000"/>
              <a:headEnd/>
              <a:tailEnd/>
            </a:ln>
          </p:spPr>
          <p:txBody>
            <a:bodyPr/>
            <a:lstStyle/>
            <a:p>
              <a:pPr marL="114300" indent="-114300"/>
              <a:r>
                <a:rPr lang="en-US" altLang="en-US" sz="1000" b="1">
                  <a:solidFill>
                    <a:schemeClr val="accent1"/>
                  </a:solidFill>
                  <a:latin typeface="Arial" charset="0"/>
                </a:rPr>
                <a:t>MANORIALISM: </a:t>
              </a:r>
              <a:br>
                <a:rPr lang="en-US" altLang="en-US" sz="1000" b="1">
                  <a:solidFill>
                    <a:schemeClr val="accent1"/>
                  </a:solidFill>
                  <a:latin typeface="Arial" charset="0"/>
                </a:rPr>
              </a:br>
              <a:r>
                <a:rPr lang="en-US" altLang="en-US" sz="1000" b="1">
                  <a:solidFill>
                    <a:schemeClr val="accent1"/>
                  </a:solidFill>
                  <a:latin typeface="Arial" charset="0"/>
                </a:rPr>
                <a:t>ECONOMIC SYSTEM</a:t>
              </a:r>
              <a:endParaRPr lang="en-US" altLang="en-US" sz="400" b="1">
                <a:solidFill>
                  <a:schemeClr val="accent1"/>
                </a:solidFill>
                <a:latin typeface="Arial" charset="0"/>
              </a:endParaRPr>
            </a:p>
            <a:p>
              <a:pPr marL="114300" indent="-114300"/>
              <a:endParaRPr lang="en-US" altLang="en-US" sz="400" b="1">
                <a:solidFill>
                  <a:schemeClr val="hlink"/>
                </a:solidFill>
                <a:latin typeface="Arial" charset="0"/>
              </a:endParaRPr>
            </a:p>
            <a:p>
              <a:pPr marL="114300" indent="-114300" algn="l">
                <a:buClr>
                  <a:schemeClr val="accent1"/>
                </a:buClr>
                <a:buFont typeface="Wingdings" pitchFamily="2" charset="2"/>
                <a:buChar char="§"/>
              </a:pPr>
              <a:r>
                <a:rPr lang="en-US" altLang="en-US" sz="1000" b="1">
                  <a:solidFill>
                    <a:schemeClr val="hlink"/>
                  </a:solidFill>
                  <a:latin typeface="Arial" charset="0"/>
                </a:rPr>
                <a:t>Agriculture the basis for wealth</a:t>
              </a:r>
            </a:p>
            <a:p>
              <a:pPr marL="114300" indent="-114300" algn="l">
                <a:buClr>
                  <a:schemeClr val="accent1"/>
                </a:buClr>
                <a:buFont typeface="Wingdings" pitchFamily="2" charset="2"/>
                <a:buChar char="§"/>
              </a:pPr>
              <a:r>
                <a:rPr lang="en-US" altLang="en-US" sz="1000" b="1">
                  <a:solidFill>
                    <a:schemeClr val="hlink"/>
                  </a:solidFill>
                  <a:latin typeface="Arial" charset="0"/>
                </a:rPr>
                <a:t>Lands divided up into self-sufficient manors</a:t>
              </a:r>
            </a:p>
            <a:p>
              <a:pPr marL="114300" indent="-114300" algn="l">
                <a:buClr>
                  <a:schemeClr val="accent1"/>
                </a:buClr>
                <a:buFont typeface="Wingdings" pitchFamily="2" charset="2"/>
                <a:buChar char="§"/>
              </a:pPr>
              <a:r>
                <a:rPr lang="en-US" altLang="en-US" sz="1000" b="1">
                  <a:solidFill>
                    <a:schemeClr val="hlink"/>
                  </a:solidFill>
                  <a:latin typeface="Arial" charset="0"/>
                </a:rPr>
                <a:t>Peasants (serfs) worked the land and paid rent In exchange for protection</a:t>
              </a:r>
            </a:p>
            <a:p>
              <a:pPr marL="114300" indent="-114300" algn="l">
                <a:buClr>
                  <a:schemeClr val="accent1"/>
                </a:buClr>
                <a:buFont typeface="Wingdings" pitchFamily="2" charset="2"/>
                <a:buChar char="§"/>
              </a:pPr>
              <a:r>
                <a:rPr lang="en-US" altLang="en-US" sz="1000" b="1">
                  <a:solidFill>
                    <a:schemeClr val="hlink"/>
                  </a:solidFill>
                  <a:latin typeface="Arial" charset="0"/>
                </a:rPr>
                <a:t>Barter the usual form of exchange</a:t>
              </a:r>
            </a:p>
            <a:p>
              <a:pPr marL="114300" indent="-114300"/>
              <a:endParaRPr lang="en-US" altLang="en-US" sz="1000">
                <a:solidFill>
                  <a:schemeClr val="hlink"/>
                </a:solidFill>
              </a:endParaRPr>
            </a:p>
          </p:txBody>
        </p:sp>
        <p:grpSp>
          <p:nvGrpSpPr>
            <p:cNvPr id="13" name="Group 216"/>
            <p:cNvGrpSpPr>
              <a:grpSpLocks/>
            </p:cNvGrpSpPr>
            <p:nvPr/>
          </p:nvGrpSpPr>
          <p:grpSpPr bwMode="auto">
            <a:xfrm>
              <a:off x="9153" y="1872"/>
              <a:ext cx="2232" cy="2592"/>
              <a:chOff x="8362" y="4050"/>
              <a:chExt cx="2232" cy="2592"/>
            </a:xfrm>
          </p:grpSpPr>
          <p:sp>
            <p:nvSpPr>
              <p:cNvPr id="18440" name="Rectangle 217"/>
              <p:cNvSpPr>
                <a:spLocks noChangeArrowheads="1"/>
              </p:cNvSpPr>
              <p:nvPr/>
            </p:nvSpPr>
            <p:spPr bwMode="auto">
              <a:xfrm>
                <a:off x="8362" y="4050"/>
                <a:ext cx="2232" cy="2592"/>
              </a:xfrm>
              <a:prstGeom prst="rect">
                <a:avLst/>
              </a:prstGeom>
              <a:solidFill>
                <a:srgbClr val="FFFF99"/>
              </a:solidFill>
              <a:ln w="9525">
                <a:solidFill>
                  <a:srgbClr val="FFFF99"/>
                </a:solidFill>
                <a:miter lim="800000"/>
                <a:headEnd/>
                <a:tailEnd/>
              </a:ln>
            </p:spPr>
            <p:txBody>
              <a:bodyPr/>
              <a:lstStyle/>
              <a:p>
                <a:endParaRPr lang="en-US"/>
              </a:p>
            </p:txBody>
          </p:sp>
          <p:pic>
            <p:nvPicPr>
              <p:cNvPr id="18441" name="Picture 218" descr="july"/>
              <p:cNvPicPr>
                <a:picLocks noChangeAspect="1" noChangeArrowheads="1"/>
              </p:cNvPicPr>
              <p:nvPr/>
            </p:nvPicPr>
            <p:blipFill>
              <a:blip r:embed="rId31" cstate="print">
                <a:lum bright="12000" contrast="24000"/>
              </a:blip>
              <a:srcRect l="7343" t="30772" r="5821" b="6628"/>
              <a:stretch>
                <a:fillRect/>
              </a:stretch>
            </p:blipFill>
            <p:spPr bwMode="auto">
              <a:xfrm>
                <a:off x="8458" y="4158"/>
                <a:ext cx="2038" cy="238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feudalism_notes"/>
          <p:cNvPicPr>
            <a:picLocks noChangeAspect="1" noChangeArrowheads="1"/>
          </p:cNvPicPr>
          <p:nvPr/>
        </p:nvPicPr>
        <p:blipFill>
          <a:blip r:embed="rId3" cstate="print"/>
          <a:srcRect/>
          <a:stretch>
            <a:fillRect/>
          </a:stretch>
        </p:blipFill>
        <p:spPr bwMode="auto">
          <a:xfrm>
            <a:off x="1828800" y="0"/>
            <a:ext cx="47799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feudalism"/>
          <p:cNvPicPr>
            <a:picLocks noChangeAspect="1" noChangeArrowheads="1"/>
          </p:cNvPicPr>
          <p:nvPr/>
        </p:nvPicPr>
        <p:blipFill>
          <a:blip r:embed="rId3" cstate="print"/>
          <a:srcRect/>
          <a:stretch>
            <a:fillRect/>
          </a:stretch>
        </p:blipFill>
        <p:spPr bwMode="auto">
          <a:xfrm>
            <a:off x="127000" y="49213"/>
            <a:ext cx="8839200" cy="678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r>
              <a:rPr lang="en-US" sz="8800" dirty="0" smtClean="0">
                <a:latin typeface="Burnstown Dam" panose="02000400000000000000" pitchFamily="2" charset="0"/>
              </a:rPr>
              <a:t>Manorial System</a:t>
            </a:r>
            <a:endParaRPr lang="en-US" sz="8800" dirty="0" smtClean="0">
              <a:latin typeface="Burnstown Dam" panose="02000400000000000000" pitchFamily="2" charset="0"/>
            </a:endParaRPr>
          </a:p>
        </p:txBody>
      </p:sp>
      <p:sp>
        <p:nvSpPr>
          <p:cNvPr id="11267" name="Rectangle 3"/>
          <p:cNvSpPr>
            <a:spLocks noGrp="1" noChangeArrowheads="1"/>
          </p:cNvSpPr>
          <p:nvPr>
            <p:ph sz="quarter" idx="1"/>
          </p:nvPr>
        </p:nvSpPr>
        <p:spPr/>
        <p:txBody>
          <a:bodyPr/>
          <a:lstStyle/>
          <a:p>
            <a:pPr eaLnBrk="1" hangingPunct="1"/>
            <a:r>
              <a:rPr lang="en-US" dirty="0" smtClean="0"/>
              <a:t>The economic side of feudalism</a:t>
            </a:r>
          </a:p>
          <a:p>
            <a:pPr eaLnBrk="1" hangingPunct="1"/>
            <a:r>
              <a:rPr lang="en-US" dirty="0" smtClean="0"/>
              <a:t>The </a:t>
            </a:r>
            <a:r>
              <a:rPr lang="en-US" dirty="0" smtClean="0"/>
              <a:t>Lord’s Estate</a:t>
            </a:r>
          </a:p>
          <a:p>
            <a:pPr lvl="1" eaLnBrk="1" hangingPunct="1"/>
            <a:r>
              <a:rPr lang="en-US" dirty="0" smtClean="0"/>
              <a:t>The lord’s estate, a manor, has an economic system (manor system)</a:t>
            </a:r>
          </a:p>
          <a:p>
            <a:pPr lvl="1" eaLnBrk="1" hangingPunct="1"/>
            <a:r>
              <a:rPr lang="en-US" dirty="0" smtClean="0"/>
              <a:t>Serfs and free peasants maintain the lord’s estate, give grain</a:t>
            </a:r>
          </a:p>
          <a:p>
            <a:pPr lvl="1" eaLnBrk="1" hangingPunct="1"/>
            <a:r>
              <a:rPr lang="en-US" dirty="0" smtClean="0"/>
              <a:t>The lord provides housing, farmland, protection from bandits</a:t>
            </a:r>
            <a:br>
              <a:rPr lang="en-US" dirty="0" smtClean="0"/>
            </a:b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0" y="0"/>
            <a:ext cx="79248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3200" smtClean="0"/>
              <a:t>Manors: The Economic Side of Feudalism</a:t>
            </a:r>
          </a:p>
        </p:txBody>
      </p:sp>
      <p:sp>
        <p:nvSpPr>
          <p:cNvPr id="13315" name="Rectangle 3"/>
          <p:cNvSpPr>
            <a:spLocks noGrp="1" noChangeArrowheads="1"/>
          </p:cNvSpPr>
          <p:nvPr>
            <p:ph sz="quarter" idx="1"/>
          </p:nvPr>
        </p:nvSpPr>
        <p:spPr/>
        <p:txBody>
          <a:bodyPr/>
          <a:lstStyle/>
          <a:p>
            <a:pPr eaLnBrk="1" hangingPunct="1"/>
            <a:r>
              <a:rPr lang="en-US" smtClean="0"/>
              <a:t>A Self-Contained World</a:t>
            </a:r>
          </a:p>
          <a:p>
            <a:pPr lvl="1" eaLnBrk="1" hangingPunct="1"/>
            <a:r>
              <a:rPr lang="en-US" smtClean="0"/>
              <a:t>Medieval manors include lord’s house, church, workshops, village</a:t>
            </a:r>
          </a:p>
          <a:p>
            <a:pPr lvl="1" eaLnBrk="1" hangingPunct="1"/>
            <a:r>
              <a:rPr lang="en-US" smtClean="0"/>
              <a:t>Manors cover a few square miles of land, are largely self-sufficient</a:t>
            </a:r>
            <a:br>
              <a:rPr lang="en-US" smtClean="0"/>
            </a:b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8800" dirty="0">
                <a:solidFill>
                  <a:srgbClr val="464653"/>
                </a:solidFill>
                <a:latin typeface="Burnstown Dam" panose="02000400000000000000" pitchFamily="2" charset="0"/>
              </a:rPr>
              <a:t>Manorial System</a:t>
            </a:r>
            <a:endParaRPr lang="en-US" sz="8800" dirty="0" smtClean="0"/>
          </a:p>
        </p:txBody>
      </p:sp>
      <p:sp>
        <p:nvSpPr>
          <p:cNvPr id="14339" name="Rectangle 3"/>
          <p:cNvSpPr>
            <a:spLocks noGrp="1" noChangeArrowheads="1"/>
          </p:cNvSpPr>
          <p:nvPr>
            <p:ph sz="quarter" idx="1"/>
          </p:nvPr>
        </p:nvSpPr>
        <p:spPr/>
        <p:txBody>
          <a:bodyPr/>
          <a:lstStyle/>
          <a:p>
            <a:pPr eaLnBrk="1" hangingPunct="1">
              <a:lnSpc>
                <a:spcPct val="90000"/>
              </a:lnSpc>
            </a:pPr>
            <a:r>
              <a:rPr lang="en-US" sz="2400" smtClean="0"/>
              <a:t>The Harshness of Manor Life</a:t>
            </a:r>
          </a:p>
          <a:p>
            <a:pPr lvl="1" eaLnBrk="1" hangingPunct="1">
              <a:lnSpc>
                <a:spcPct val="90000"/>
              </a:lnSpc>
            </a:pPr>
            <a:r>
              <a:rPr lang="en-US" sz="2000" smtClean="0"/>
              <a:t>Peasants pay taxes to use mill and bakery; pay a tithe to priest</a:t>
            </a:r>
          </a:p>
          <a:p>
            <a:pPr lvl="1" eaLnBrk="1" hangingPunct="1">
              <a:lnSpc>
                <a:spcPct val="90000"/>
              </a:lnSpc>
            </a:pPr>
            <a:r>
              <a:rPr lang="en-US" sz="2000" smtClean="0"/>
              <a:t>Tithe—a church tax—is equal to one-tenth of a peasant’s income</a:t>
            </a:r>
          </a:p>
          <a:p>
            <a:pPr lvl="1" eaLnBrk="1" hangingPunct="1">
              <a:lnSpc>
                <a:spcPct val="90000"/>
              </a:lnSpc>
            </a:pPr>
            <a:r>
              <a:rPr lang="en-US" sz="2000" smtClean="0"/>
              <a:t>Serfs live in crowded cottages with dirt floors, straw for beds</a:t>
            </a:r>
          </a:p>
          <a:p>
            <a:pPr lvl="1" eaLnBrk="1" hangingPunct="1">
              <a:lnSpc>
                <a:spcPct val="90000"/>
              </a:lnSpc>
            </a:pPr>
            <a:r>
              <a:rPr lang="en-US" sz="2000" smtClean="0"/>
              <a:t>Daily grind of raising crops, livestock; feeding and clothing family</a:t>
            </a:r>
          </a:p>
          <a:p>
            <a:pPr lvl="1" eaLnBrk="1" hangingPunct="1">
              <a:lnSpc>
                <a:spcPct val="90000"/>
              </a:lnSpc>
            </a:pPr>
            <a:r>
              <a:rPr lang="en-US" sz="2000" smtClean="0"/>
              <a:t>Poor diet, illness, malnutrition make life expectancy 35 years</a:t>
            </a:r>
          </a:p>
          <a:p>
            <a:pPr lvl="1" eaLnBrk="1" hangingPunct="1">
              <a:lnSpc>
                <a:spcPct val="90000"/>
              </a:lnSpc>
            </a:pPr>
            <a:r>
              <a:rPr lang="en-US" sz="2000" smtClean="0"/>
              <a:t>Serfs generally accept their lives as part of God’s plan</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r>
              <a:rPr lang="en-US" sz="9600" dirty="0" smtClean="0">
                <a:latin typeface="Old English Text MT" panose="03040902040508030806" pitchFamily="66" charset="0"/>
              </a:rPr>
              <a:t>Feudalism</a:t>
            </a:r>
            <a:endParaRPr lang="en-US" sz="9600" dirty="0" smtClean="0">
              <a:latin typeface="Old English Text MT" panose="03040902040508030806" pitchFamily="66" charset="0"/>
            </a:endParaRPr>
          </a:p>
        </p:txBody>
      </p:sp>
      <p:sp>
        <p:nvSpPr>
          <p:cNvPr id="7171" name="Rectangle 3"/>
          <p:cNvSpPr>
            <a:spLocks noGrp="1" noChangeArrowheads="1"/>
          </p:cNvSpPr>
          <p:nvPr>
            <p:ph sz="quarter" idx="1"/>
          </p:nvPr>
        </p:nvSpPr>
        <p:spPr>
          <a:xfrm>
            <a:off x="457200" y="1600200"/>
            <a:ext cx="8001000" cy="4873752"/>
          </a:xfrm>
        </p:spPr>
        <p:txBody>
          <a:bodyPr>
            <a:normAutofit/>
          </a:bodyPr>
          <a:lstStyle/>
          <a:p>
            <a:pPr eaLnBrk="1" hangingPunct="1"/>
            <a:r>
              <a:rPr lang="en-US" sz="3600" dirty="0" smtClean="0"/>
              <a:t>Feudalism Structures Society</a:t>
            </a:r>
          </a:p>
          <a:p>
            <a:pPr lvl="1" eaLnBrk="1" hangingPunct="1"/>
            <a:r>
              <a:rPr lang="en-US" sz="3200" dirty="0" smtClean="0"/>
              <a:t>850 to 950, </a:t>
            </a:r>
            <a:r>
              <a:rPr lang="en-US" sz="3200" b="1" dirty="0" smtClean="0"/>
              <a:t>feudalism</a:t>
            </a:r>
            <a:r>
              <a:rPr lang="en-US" sz="3200" dirty="0" smtClean="0"/>
              <a:t> </a:t>
            </a:r>
            <a:r>
              <a:rPr lang="en-US" sz="3200" dirty="0" smtClean="0"/>
              <a:t>emerges—a system </a:t>
            </a:r>
            <a:r>
              <a:rPr lang="en-US" sz="3200" dirty="0" smtClean="0"/>
              <a:t>based on land control</a:t>
            </a:r>
          </a:p>
          <a:p>
            <a:pPr lvl="1" eaLnBrk="1" hangingPunct="1"/>
            <a:r>
              <a:rPr lang="en-US" sz="3200" dirty="0" smtClean="0"/>
              <a:t>A </a:t>
            </a:r>
            <a:r>
              <a:rPr lang="en-US" sz="3200" b="1" dirty="0" smtClean="0"/>
              <a:t>lord</a:t>
            </a:r>
            <a:r>
              <a:rPr lang="en-US" sz="3200" dirty="0" smtClean="0"/>
              <a:t> (landowner) gives </a:t>
            </a:r>
            <a:r>
              <a:rPr lang="en-US" sz="3200" b="1" dirty="0" smtClean="0"/>
              <a:t>fiefs</a:t>
            </a:r>
            <a:r>
              <a:rPr lang="en-US" sz="3200" dirty="0" smtClean="0"/>
              <a:t> (land grants) in exchange for services</a:t>
            </a:r>
          </a:p>
          <a:p>
            <a:pPr lvl="1" eaLnBrk="1" hangingPunct="1"/>
            <a:r>
              <a:rPr lang="en-US" sz="3200" b="1" dirty="0" smtClean="0"/>
              <a:t>Vassals</a:t>
            </a:r>
            <a:r>
              <a:rPr lang="en-US" sz="3200" dirty="0" smtClean="0"/>
              <a:t>—people who receive fiefs—become powerful landholders</a:t>
            </a:r>
            <a:br>
              <a:rPr lang="en-US" sz="3200" dirty="0" smtClean="0"/>
            </a:br>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ChangeArrowheads="1"/>
          </p:cNvSpPr>
          <p:nvPr/>
        </p:nvSpPr>
        <p:spPr bwMode="auto">
          <a:xfrm>
            <a:off x="5037138" y="1628775"/>
            <a:ext cx="3392487" cy="4675188"/>
          </a:xfrm>
          <a:prstGeom prst="rect">
            <a:avLst/>
          </a:prstGeom>
          <a:solidFill>
            <a:schemeClr val="tx2"/>
          </a:solidFill>
          <a:ln w="38100" algn="ctr">
            <a:solidFill>
              <a:schemeClr val="tx2"/>
            </a:solidFill>
            <a:miter lim="800000"/>
            <a:headEnd/>
            <a:tailEnd/>
          </a:ln>
          <a:effectLst/>
        </p:spPr>
        <p:txBody>
          <a:bodyPr wrap="none" anchor="ctr"/>
          <a:lstStyle/>
          <a:p>
            <a:endParaRPr lang="en-US"/>
          </a:p>
        </p:txBody>
      </p:sp>
      <p:sp>
        <p:nvSpPr>
          <p:cNvPr id="123906" name="Rectangle 2"/>
          <p:cNvSpPr>
            <a:spLocks noGrp="1" noChangeArrowheads="1"/>
          </p:cNvSpPr>
          <p:nvPr>
            <p:ph type="title"/>
          </p:nvPr>
        </p:nvSpPr>
        <p:spPr/>
        <p:txBody>
          <a:bodyPr>
            <a:noAutofit/>
          </a:bodyPr>
          <a:lstStyle/>
          <a:p>
            <a:pPr eaLnBrk="1" hangingPunct="1">
              <a:defRPr/>
            </a:pPr>
            <a:r>
              <a:rPr lang="en-US" altLang="en-US" sz="8800" dirty="0" smtClean="0">
                <a:latin typeface="Burnstown Dam" panose="02000400000000000000" pitchFamily="2" charset="0"/>
              </a:rPr>
              <a:t>Guilds</a:t>
            </a:r>
          </a:p>
        </p:txBody>
      </p:sp>
      <p:sp>
        <p:nvSpPr>
          <p:cNvPr id="123907" name="Rectangle 3"/>
          <p:cNvSpPr>
            <a:spLocks noGrp="1" noChangeArrowheads="1"/>
          </p:cNvSpPr>
          <p:nvPr>
            <p:ph sz="quarter" idx="1"/>
          </p:nvPr>
        </p:nvSpPr>
        <p:spPr>
          <a:xfrm>
            <a:off x="457200" y="1600200"/>
            <a:ext cx="4292600" cy="4530725"/>
          </a:xfrm>
        </p:spPr>
        <p:txBody>
          <a:bodyPr>
            <a:normAutofit fontScale="92500" lnSpcReduction="10000"/>
          </a:bodyPr>
          <a:lstStyle/>
          <a:p>
            <a:pPr eaLnBrk="1" hangingPunct="1">
              <a:lnSpc>
                <a:spcPct val="90000"/>
              </a:lnSpc>
              <a:defRPr/>
            </a:pPr>
            <a:r>
              <a:rPr lang="en-US" altLang="en-US" sz="2800" smtClean="0"/>
              <a:t>Guilds were established to gain higher wages for their members and protect them from competitors. As the guilds grew rich and powerful, they built guildhalls and began taking an active role in civic affairs, setting up courts to settle disputes and punish wrongdoers. </a:t>
            </a:r>
          </a:p>
          <a:p>
            <a:pPr eaLnBrk="1" hangingPunct="1">
              <a:lnSpc>
                <a:spcPct val="90000"/>
              </a:lnSpc>
              <a:defRPr/>
            </a:pPr>
            <a:endParaRPr lang="en-US" altLang="en-US" sz="2800" smtClean="0"/>
          </a:p>
        </p:txBody>
      </p:sp>
      <p:pic>
        <p:nvPicPr>
          <p:cNvPr id="89093" name="Picture 5" descr="7160P3"/>
          <p:cNvPicPr>
            <a:picLocks noChangeAspect="1" noChangeArrowheads="1"/>
          </p:cNvPicPr>
          <p:nvPr/>
        </p:nvPicPr>
        <p:blipFill>
          <a:blip r:embed="rId3" cstate="print"/>
          <a:srcRect/>
          <a:stretch>
            <a:fillRect/>
          </a:stretch>
        </p:blipFill>
        <p:spPr bwMode="auto">
          <a:xfrm>
            <a:off x="5140325" y="1727200"/>
            <a:ext cx="3219450" cy="449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85725"/>
            <a:ext cx="8229600" cy="1143000"/>
          </a:xfrm>
        </p:spPr>
        <p:txBody>
          <a:bodyPr>
            <a:noAutofit/>
          </a:bodyPr>
          <a:lstStyle/>
          <a:p>
            <a:pPr eaLnBrk="1" hangingPunct="1">
              <a:defRPr/>
            </a:pPr>
            <a:r>
              <a:rPr lang="en-US" altLang="en-US" sz="8800" dirty="0" smtClean="0">
                <a:latin typeface="Burnstown Dam" panose="02000400000000000000" pitchFamily="2" charset="0"/>
              </a:rPr>
              <a:t>Merchant </a:t>
            </a:r>
            <a:r>
              <a:rPr lang="en-US" altLang="en-US" sz="8800" dirty="0" smtClean="0">
                <a:latin typeface="Burnstown Dam" panose="02000400000000000000" pitchFamily="2" charset="0"/>
              </a:rPr>
              <a:t>Class</a:t>
            </a:r>
          </a:p>
        </p:txBody>
      </p:sp>
      <p:sp>
        <p:nvSpPr>
          <p:cNvPr id="117763" name="Rectangle 3"/>
          <p:cNvSpPr>
            <a:spLocks noGrp="1" noChangeArrowheads="1"/>
          </p:cNvSpPr>
          <p:nvPr>
            <p:ph sz="quarter" idx="1"/>
          </p:nvPr>
        </p:nvSpPr>
        <p:spPr>
          <a:xfrm>
            <a:off x="409575" y="1219200"/>
            <a:ext cx="4521200" cy="5137150"/>
          </a:xfrm>
        </p:spPr>
        <p:txBody>
          <a:bodyPr/>
          <a:lstStyle/>
          <a:p>
            <a:pPr eaLnBrk="1" hangingPunct="1">
              <a:defRPr/>
            </a:pPr>
            <a:r>
              <a:rPr lang="en-US" altLang="en-US" smtClean="0"/>
              <a:t>The new merchant class included artisans, masons, armorers, bakers, shoemakers, ropemakers, dyers, and other skilled workers. </a:t>
            </a:r>
          </a:p>
        </p:txBody>
      </p:sp>
      <p:grpSp>
        <p:nvGrpSpPr>
          <p:cNvPr id="2" name="Group 11"/>
          <p:cNvGrpSpPr>
            <a:grpSpLocks/>
          </p:cNvGrpSpPr>
          <p:nvPr/>
        </p:nvGrpSpPr>
        <p:grpSpPr bwMode="auto">
          <a:xfrm>
            <a:off x="5294313" y="1466850"/>
            <a:ext cx="3128962" cy="4567238"/>
            <a:chOff x="3213" y="945"/>
            <a:chExt cx="935" cy="1294"/>
          </a:xfrm>
        </p:grpSpPr>
        <p:sp>
          <p:nvSpPr>
            <p:cNvPr id="90117" name="Rectangle 6"/>
            <p:cNvSpPr>
              <a:spLocks noChangeArrowheads="1"/>
            </p:cNvSpPr>
            <p:nvPr/>
          </p:nvSpPr>
          <p:spPr bwMode="auto">
            <a:xfrm>
              <a:off x="3213" y="945"/>
              <a:ext cx="935" cy="1294"/>
            </a:xfrm>
            <a:prstGeom prst="rect">
              <a:avLst/>
            </a:prstGeom>
            <a:solidFill>
              <a:schemeClr val="tx2"/>
            </a:solidFill>
            <a:ln w="38100" algn="ctr">
              <a:solidFill>
                <a:schemeClr val="tx2"/>
              </a:solidFill>
              <a:miter lim="800000"/>
              <a:headEnd/>
              <a:tailEnd/>
            </a:ln>
            <a:effectLst/>
          </p:spPr>
          <p:txBody>
            <a:bodyPr wrap="none" anchor="ctr"/>
            <a:lstStyle/>
            <a:p>
              <a:endParaRPr lang="en-US" altLang="en-US"/>
            </a:p>
          </p:txBody>
        </p:sp>
        <p:pic>
          <p:nvPicPr>
            <p:cNvPr id="90118" name="Picture 10" descr="armorer"/>
            <p:cNvPicPr>
              <a:picLocks noChangeAspect="1" noChangeArrowheads="1"/>
            </p:cNvPicPr>
            <p:nvPr/>
          </p:nvPicPr>
          <p:blipFill>
            <a:blip r:embed="rId3" cstate="print"/>
            <a:srcRect/>
            <a:stretch>
              <a:fillRect/>
            </a:stretch>
          </p:blipFill>
          <p:spPr bwMode="auto">
            <a:xfrm>
              <a:off x="3286" y="1019"/>
              <a:ext cx="786" cy="113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ChangeArrowheads="1"/>
          </p:cNvSpPr>
          <p:nvPr/>
        </p:nvSpPr>
        <p:spPr bwMode="auto">
          <a:xfrm>
            <a:off x="4973638" y="1668463"/>
            <a:ext cx="3584575" cy="3113087"/>
          </a:xfrm>
          <a:prstGeom prst="rect">
            <a:avLst/>
          </a:prstGeom>
          <a:solidFill>
            <a:srgbClr val="FF6417"/>
          </a:solidFill>
          <a:ln w="38100" algn="ctr">
            <a:solidFill>
              <a:srgbClr val="FF6417"/>
            </a:solidFill>
            <a:miter lim="800000"/>
            <a:headEnd/>
            <a:tailEnd/>
          </a:ln>
          <a:effectLst/>
        </p:spPr>
        <p:txBody>
          <a:bodyPr wrap="none" anchor="ctr"/>
          <a:lstStyle/>
          <a:p>
            <a:endParaRPr lang="en-US" altLang="en-US">
              <a:solidFill>
                <a:srgbClr val="FF6417"/>
              </a:solidFill>
            </a:endParaRPr>
          </a:p>
        </p:txBody>
      </p:sp>
      <p:sp>
        <p:nvSpPr>
          <p:cNvPr id="91139" name="Rectangle 6"/>
          <p:cNvSpPr>
            <a:spLocks noChangeArrowheads="1"/>
          </p:cNvSpPr>
          <p:nvPr/>
        </p:nvSpPr>
        <p:spPr bwMode="auto">
          <a:xfrm>
            <a:off x="5100638" y="1789113"/>
            <a:ext cx="3352800" cy="2871787"/>
          </a:xfrm>
          <a:prstGeom prst="rect">
            <a:avLst/>
          </a:prstGeom>
          <a:solidFill>
            <a:schemeClr val="tx2"/>
          </a:solidFill>
          <a:ln w="38100" algn="ctr">
            <a:solidFill>
              <a:schemeClr val="tx2"/>
            </a:solidFill>
            <a:miter lim="800000"/>
            <a:headEnd/>
            <a:tailEnd/>
          </a:ln>
          <a:effectLst/>
        </p:spPr>
        <p:txBody>
          <a:bodyPr wrap="none" anchor="ctr"/>
          <a:lstStyle/>
          <a:p>
            <a:endParaRPr lang="en-US"/>
          </a:p>
        </p:txBody>
      </p:sp>
      <p:sp>
        <p:nvSpPr>
          <p:cNvPr id="124930" name="Rectangle 2"/>
          <p:cNvSpPr>
            <a:spLocks noGrp="1" noChangeArrowheads="1"/>
          </p:cNvSpPr>
          <p:nvPr>
            <p:ph type="title"/>
          </p:nvPr>
        </p:nvSpPr>
        <p:spPr/>
        <p:txBody>
          <a:bodyPr>
            <a:noAutofit/>
          </a:bodyPr>
          <a:lstStyle/>
          <a:p>
            <a:pPr eaLnBrk="1" hangingPunct="1">
              <a:defRPr/>
            </a:pPr>
            <a:r>
              <a:rPr lang="en-US" altLang="en-US" sz="8800" dirty="0" smtClean="0">
                <a:latin typeface="Burnstown Dam" panose="02000400000000000000" pitchFamily="2" charset="0"/>
              </a:rPr>
              <a:t>Masons</a:t>
            </a:r>
          </a:p>
        </p:txBody>
      </p:sp>
      <p:sp>
        <p:nvSpPr>
          <p:cNvPr id="124931" name="Rectangle 3"/>
          <p:cNvSpPr>
            <a:spLocks noGrp="1" noChangeArrowheads="1"/>
          </p:cNvSpPr>
          <p:nvPr>
            <p:ph sz="quarter" idx="1"/>
          </p:nvPr>
        </p:nvSpPr>
        <p:spPr>
          <a:xfrm>
            <a:off x="457200" y="1600200"/>
            <a:ext cx="4122738" cy="4530725"/>
          </a:xfrm>
        </p:spPr>
        <p:txBody>
          <a:bodyPr>
            <a:normAutofit/>
          </a:bodyPr>
          <a:lstStyle/>
          <a:p>
            <a:pPr eaLnBrk="1" hangingPunct="1">
              <a:defRPr/>
            </a:pPr>
            <a:r>
              <a:rPr lang="en-US" altLang="en-US" dirty="0" smtClean="0"/>
              <a:t>Of all the craftsmen</a:t>
            </a:r>
            <a:r>
              <a:rPr lang="en-US" altLang="en-US" dirty="0" smtClean="0"/>
              <a:t>, the </a:t>
            </a:r>
            <a:r>
              <a:rPr lang="en-US" altLang="en-US" dirty="0" smtClean="0"/>
              <a:t>highest paid and most respected. </a:t>
            </a:r>
            <a:endParaRPr lang="en-US" altLang="en-US" dirty="0" smtClean="0"/>
          </a:p>
          <a:p>
            <a:pPr eaLnBrk="1" hangingPunct="1">
              <a:defRPr/>
            </a:pPr>
            <a:r>
              <a:rPr lang="en-US" altLang="en-US" dirty="0" smtClean="0"/>
              <a:t>Responsible </a:t>
            </a:r>
            <a:r>
              <a:rPr lang="en-US" altLang="en-US" dirty="0" smtClean="0"/>
              <a:t>for building </a:t>
            </a:r>
            <a:r>
              <a:rPr lang="en-US" altLang="en-US" dirty="0" smtClean="0"/>
              <a:t>cathedrals</a:t>
            </a:r>
            <a:r>
              <a:rPr lang="en-US" altLang="en-US" dirty="0" smtClean="0"/>
              <a:t>, hospitals, universities, castles, and guildhalls. </a:t>
            </a:r>
          </a:p>
          <a:p>
            <a:pPr eaLnBrk="1" hangingPunct="1">
              <a:defRPr/>
            </a:pPr>
            <a:endParaRPr lang="en-US" altLang="en-US" dirty="0" smtClean="0"/>
          </a:p>
        </p:txBody>
      </p:sp>
      <p:pic>
        <p:nvPicPr>
          <p:cNvPr id="91142" name="Picture 5" descr="stonemason2"/>
          <p:cNvPicPr>
            <a:picLocks noChangeAspect="1" noChangeArrowheads="1"/>
          </p:cNvPicPr>
          <p:nvPr/>
        </p:nvPicPr>
        <p:blipFill>
          <a:blip r:embed="rId3" cstate="print"/>
          <a:srcRect/>
          <a:stretch>
            <a:fillRect/>
          </a:stretch>
        </p:blipFill>
        <p:spPr bwMode="auto">
          <a:xfrm>
            <a:off x="5053013" y="1766888"/>
            <a:ext cx="3476625" cy="282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ChangeArrowheads="1"/>
          </p:cNvSpPr>
          <p:nvPr/>
        </p:nvSpPr>
        <p:spPr bwMode="auto">
          <a:xfrm>
            <a:off x="4953001" y="1887539"/>
            <a:ext cx="3733800" cy="3284790"/>
          </a:xfrm>
          <a:prstGeom prst="rect">
            <a:avLst/>
          </a:prstGeom>
          <a:solidFill>
            <a:schemeClr val="bg1"/>
          </a:solidFill>
          <a:ln w="38100" algn="ctr">
            <a:solidFill>
              <a:schemeClr val="tx2"/>
            </a:solidFill>
            <a:miter lim="800000"/>
            <a:headEnd/>
            <a:tailEnd/>
          </a:ln>
          <a:effectLst/>
        </p:spPr>
        <p:txBody>
          <a:bodyPr wrap="none" anchor="ctr"/>
          <a:lstStyle/>
          <a:p>
            <a:endParaRPr lang="en-US"/>
          </a:p>
        </p:txBody>
      </p:sp>
      <p:sp>
        <p:nvSpPr>
          <p:cNvPr id="118786" name="Rectangle 2"/>
          <p:cNvSpPr>
            <a:spLocks noGrp="1" noChangeArrowheads="1"/>
          </p:cNvSpPr>
          <p:nvPr>
            <p:ph type="title"/>
          </p:nvPr>
        </p:nvSpPr>
        <p:spPr>
          <a:xfrm>
            <a:off x="457200" y="106363"/>
            <a:ext cx="8229600" cy="1143000"/>
          </a:xfrm>
        </p:spPr>
        <p:txBody>
          <a:bodyPr>
            <a:noAutofit/>
          </a:bodyPr>
          <a:lstStyle/>
          <a:p>
            <a:pPr eaLnBrk="1" hangingPunct="1">
              <a:defRPr/>
            </a:pPr>
            <a:r>
              <a:rPr lang="en-US" altLang="en-US" sz="8800" dirty="0" smtClean="0">
                <a:latin typeface="Burnstown Dam" panose="02000400000000000000" pitchFamily="2" charset="0"/>
              </a:rPr>
              <a:t>Apprentices</a:t>
            </a:r>
          </a:p>
        </p:txBody>
      </p:sp>
      <p:sp>
        <p:nvSpPr>
          <p:cNvPr id="118787" name="Rectangle 3"/>
          <p:cNvSpPr>
            <a:spLocks noGrp="1" noChangeArrowheads="1"/>
          </p:cNvSpPr>
          <p:nvPr>
            <p:ph sz="quarter" idx="1"/>
          </p:nvPr>
        </p:nvSpPr>
        <p:spPr>
          <a:xfrm>
            <a:off x="457200" y="1600200"/>
            <a:ext cx="4419600" cy="4929188"/>
          </a:xfrm>
        </p:spPr>
        <p:txBody>
          <a:bodyPr>
            <a:normAutofit/>
          </a:bodyPr>
          <a:lstStyle/>
          <a:p>
            <a:pPr eaLnBrk="1" hangingPunct="1">
              <a:defRPr/>
            </a:pPr>
            <a:r>
              <a:rPr lang="en-US" altLang="en-US" dirty="0" smtClean="0"/>
              <a:t>Masons learned their craft as apprentices to a master mason, living at lodges for up to seven years. The master mason was essentially an architect, a general contractor, and a teacher. </a:t>
            </a:r>
          </a:p>
        </p:txBody>
      </p:sp>
      <p:pic>
        <p:nvPicPr>
          <p:cNvPr id="92165" name="Picture 5" descr="1448"/>
          <p:cNvPicPr>
            <a:picLocks noChangeAspect="1" noChangeArrowheads="1"/>
          </p:cNvPicPr>
          <p:nvPr/>
        </p:nvPicPr>
        <p:blipFill>
          <a:blip r:embed="rId3" cstate="print"/>
          <a:srcRect/>
          <a:stretch>
            <a:fillRect/>
          </a:stretch>
        </p:blipFill>
        <p:spPr bwMode="auto">
          <a:xfrm>
            <a:off x="4953001" y="1887539"/>
            <a:ext cx="3733800" cy="3284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ChangeArrowheads="1"/>
          </p:cNvSpPr>
          <p:nvPr/>
        </p:nvSpPr>
        <p:spPr bwMode="auto">
          <a:xfrm>
            <a:off x="5286375" y="1900238"/>
            <a:ext cx="3584575" cy="3738562"/>
          </a:xfrm>
          <a:prstGeom prst="rect">
            <a:avLst/>
          </a:prstGeom>
          <a:solidFill>
            <a:srgbClr val="FFCC66"/>
          </a:solidFill>
          <a:ln w="38100" algn="ctr">
            <a:solidFill>
              <a:srgbClr val="FFCC66"/>
            </a:solidFill>
            <a:miter lim="800000"/>
            <a:headEnd/>
            <a:tailEnd/>
          </a:ln>
          <a:effectLst/>
        </p:spPr>
        <p:txBody>
          <a:bodyPr wrap="none" anchor="ctr"/>
          <a:lstStyle/>
          <a:p>
            <a:endParaRPr lang="en-US"/>
          </a:p>
        </p:txBody>
      </p:sp>
      <p:sp>
        <p:nvSpPr>
          <p:cNvPr id="119810" name="Rectangle 2"/>
          <p:cNvSpPr>
            <a:spLocks noGrp="1" noChangeArrowheads="1"/>
          </p:cNvSpPr>
          <p:nvPr>
            <p:ph type="title"/>
          </p:nvPr>
        </p:nvSpPr>
        <p:spPr/>
        <p:txBody>
          <a:bodyPr>
            <a:noAutofit/>
          </a:bodyPr>
          <a:lstStyle/>
          <a:p>
            <a:pPr eaLnBrk="1" hangingPunct="1">
              <a:defRPr/>
            </a:pPr>
            <a:r>
              <a:rPr lang="en-US" altLang="en-US" sz="8000" dirty="0" smtClean="0">
                <a:latin typeface="Burnstown Dam" panose="02000400000000000000" pitchFamily="2" charset="0"/>
              </a:rPr>
              <a:t>The First Companies</a:t>
            </a:r>
          </a:p>
        </p:txBody>
      </p:sp>
      <p:sp>
        <p:nvSpPr>
          <p:cNvPr id="119811" name="Rectangle 3"/>
          <p:cNvSpPr>
            <a:spLocks noGrp="1" noChangeArrowheads="1"/>
          </p:cNvSpPr>
          <p:nvPr>
            <p:ph sz="quarter" idx="1"/>
          </p:nvPr>
        </p:nvSpPr>
        <p:spPr>
          <a:xfrm>
            <a:off x="457200" y="1600200"/>
            <a:ext cx="4591050" cy="4530725"/>
          </a:xfrm>
        </p:spPr>
        <p:txBody>
          <a:bodyPr>
            <a:normAutofit/>
          </a:bodyPr>
          <a:lstStyle/>
          <a:p>
            <a:pPr eaLnBrk="1" hangingPunct="1">
              <a:lnSpc>
                <a:spcPct val="90000"/>
              </a:lnSpc>
              <a:defRPr/>
            </a:pPr>
            <a:r>
              <a:rPr lang="en-US" altLang="en-US" dirty="0" smtClean="0"/>
              <a:t>The population of cities swelled for the first time since before the Dark Ages. </a:t>
            </a:r>
            <a:endParaRPr lang="en-US" altLang="en-US" dirty="0" smtClean="0"/>
          </a:p>
          <a:p>
            <a:pPr eaLnBrk="1" hangingPunct="1">
              <a:lnSpc>
                <a:spcPct val="90000"/>
              </a:lnSpc>
              <a:defRPr/>
            </a:pPr>
            <a:r>
              <a:rPr lang="en-US" altLang="en-US" dirty="0" smtClean="0"/>
              <a:t>With </a:t>
            </a:r>
            <a:r>
              <a:rPr lang="en-US" altLang="en-US" dirty="0" smtClean="0"/>
              <a:t>the new merchant activity, companies were formed. </a:t>
            </a:r>
            <a:endParaRPr lang="en-US" altLang="en-US" dirty="0" smtClean="0"/>
          </a:p>
          <a:p>
            <a:pPr eaLnBrk="1" hangingPunct="1">
              <a:lnSpc>
                <a:spcPct val="90000"/>
              </a:lnSpc>
              <a:defRPr/>
            </a:pPr>
            <a:r>
              <a:rPr lang="en-US" altLang="en-US" dirty="0" smtClean="0"/>
              <a:t>Merchants </a:t>
            </a:r>
            <a:r>
              <a:rPr lang="en-US" altLang="en-US" dirty="0" smtClean="0"/>
              <a:t>hired bookkeepers, scribes, and clerks, creating new jobs. </a:t>
            </a:r>
          </a:p>
        </p:txBody>
      </p:sp>
      <p:pic>
        <p:nvPicPr>
          <p:cNvPr id="93189" name="Picture 7" descr="Massys, 1514">
            <a:hlinkClick r:id="rId3"/>
          </p:cNvPr>
          <p:cNvPicPr>
            <a:picLocks noChangeAspect="1" noChangeArrowheads="1"/>
          </p:cNvPicPr>
          <p:nvPr/>
        </p:nvPicPr>
        <p:blipFill>
          <a:blip r:embed="rId4" cstate="print">
            <a:lum contrast="12000"/>
          </a:blip>
          <a:srcRect/>
          <a:stretch>
            <a:fillRect/>
          </a:stretch>
        </p:blipFill>
        <p:spPr bwMode="auto">
          <a:xfrm>
            <a:off x="5380038" y="1985963"/>
            <a:ext cx="3397250"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US" altLang="en-US" sz="9600" dirty="0" smtClean="0">
                <a:latin typeface="Old English Text MT" panose="03040902040508030806" pitchFamily="66" charset="0"/>
              </a:rPr>
              <a:t>Feudalism</a:t>
            </a:r>
          </a:p>
        </p:txBody>
      </p:sp>
      <p:sp>
        <p:nvSpPr>
          <p:cNvPr id="102403" name="Rectangle 3"/>
          <p:cNvSpPr>
            <a:spLocks noGrp="1" noChangeArrowheads="1"/>
          </p:cNvSpPr>
          <p:nvPr>
            <p:ph sz="quarter" idx="1"/>
          </p:nvPr>
        </p:nvSpPr>
        <p:spPr>
          <a:xfrm>
            <a:off x="3581400" y="1371600"/>
            <a:ext cx="4876800" cy="5029200"/>
          </a:xfrm>
        </p:spPr>
        <p:txBody>
          <a:bodyPr>
            <a:normAutofit/>
          </a:bodyPr>
          <a:lstStyle/>
          <a:p>
            <a:pPr marL="457200" indent="-457200" eaLnBrk="1" hangingPunct="1"/>
            <a:r>
              <a:rPr lang="en-US" altLang="en-US" b="1" dirty="0" smtClean="0"/>
              <a:t>A political, economic, and social system in which land was allocated in exchange for services; roles and obligations were clearly defined for all participants</a:t>
            </a:r>
          </a:p>
          <a:p>
            <a:pPr marL="457200" indent="-457200" eaLnBrk="1" hangingPunct="1"/>
            <a:r>
              <a:rPr lang="en-US" altLang="en-US" dirty="0" smtClean="0"/>
              <a:t>Grew out of Roman practices of clientage/patronage</a:t>
            </a:r>
          </a:p>
          <a:p>
            <a:pPr marL="457200" indent="-457200" eaLnBrk="1" hangingPunct="1"/>
            <a:r>
              <a:rPr lang="en-US" altLang="en-US" dirty="0" smtClean="0"/>
              <a:t>Originally developed as a means of protection and defense</a:t>
            </a:r>
          </a:p>
        </p:txBody>
      </p:sp>
      <p:sp>
        <p:nvSpPr>
          <p:cNvPr id="16388" name="Text Box 7"/>
          <p:cNvSpPr txBox="1">
            <a:spLocks noChangeArrowheads="1"/>
          </p:cNvSpPr>
          <p:nvPr/>
        </p:nvSpPr>
        <p:spPr bwMode="auto">
          <a:xfrm>
            <a:off x="115078" y="5593556"/>
            <a:ext cx="3313922" cy="646331"/>
          </a:xfrm>
          <a:prstGeom prst="rect">
            <a:avLst/>
          </a:prstGeom>
          <a:noFill/>
          <a:ln w="9525">
            <a:noFill/>
            <a:miter lim="800000"/>
            <a:headEnd/>
            <a:tailEnd/>
          </a:ln>
          <a:effectLst/>
        </p:spPr>
        <p:txBody>
          <a:bodyPr wrap="square">
            <a:spAutoFit/>
          </a:bodyPr>
          <a:lstStyle/>
          <a:p>
            <a:pPr>
              <a:spcBef>
                <a:spcPct val="50000"/>
              </a:spcBef>
            </a:pPr>
            <a:r>
              <a:rPr lang="en-US" altLang="en-US" sz="1800" dirty="0"/>
              <a:t>A French vassal receiving a feudal grant from the king</a:t>
            </a:r>
          </a:p>
        </p:txBody>
      </p:sp>
      <p:pic>
        <p:nvPicPr>
          <p:cNvPr id="16389" name="Picture 9" descr="Z:\Publishing\powerpoint\World history\ZP932\Pictures for PP\Vassal.jpg"/>
          <p:cNvPicPr>
            <a:picLocks noChangeAspect="1" noChangeArrowheads="1"/>
          </p:cNvPicPr>
          <p:nvPr/>
        </p:nvPicPr>
        <p:blipFill>
          <a:blip r:embed="rId3" cstate="print"/>
          <a:srcRect/>
          <a:stretch>
            <a:fillRect/>
          </a:stretch>
        </p:blipFill>
        <p:spPr bwMode="auto">
          <a:xfrm>
            <a:off x="152400" y="1991016"/>
            <a:ext cx="3429000" cy="31905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sz="9600" dirty="0" smtClean="0">
                <a:latin typeface="Old English Text MT" panose="03040902040508030806" pitchFamily="66" charset="0"/>
              </a:rPr>
              <a:t>Feudalism</a:t>
            </a:r>
            <a:endParaRPr lang="en-US" sz="9600" dirty="0" smtClean="0">
              <a:latin typeface="Old English Text MT" panose="03040902040508030806" pitchFamily="66" charset="0"/>
            </a:endParaRPr>
          </a:p>
        </p:txBody>
      </p:sp>
      <p:sp>
        <p:nvSpPr>
          <p:cNvPr id="10243" name="Rectangle 3"/>
          <p:cNvSpPr>
            <a:spLocks noGrp="1" noChangeArrowheads="1"/>
          </p:cNvSpPr>
          <p:nvPr>
            <p:ph sz="quarter" idx="1"/>
          </p:nvPr>
        </p:nvSpPr>
        <p:spPr/>
        <p:txBody>
          <a:bodyPr/>
          <a:lstStyle/>
          <a:p>
            <a:pPr eaLnBrk="1" hangingPunct="1">
              <a:lnSpc>
                <a:spcPct val="90000"/>
              </a:lnSpc>
            </a:pPr>
            <a:r>
              <a:rPr lang="en-US" sz="2400" smtClean="0"/>
              <a:t>Social Classes Are Well Defined</a:t>
            </a:r>
          </a:p>
          <a:p>
            <a:pPr lvl="1" eaLnBrk="1" hangingPunct="1">
              <a:lnSpc>
                <a:spcPct val="90000"/>
              </a:lnSpc>
            </a:pPr>
            <a:r>
              <a:rPr lang="en-US" sz="2000" smtClean="0"/>
              <a:t>Medieval feudal system classifies people into three social groups</a:t>
            </a:r>
          </a:p>
          <a:p>
            <a:pPr lvl="2" eaLnBrk="1" hangingPunct="1">
              <a:lnSpc>
                <a:spcPct val="90000"/>
              </a:lnSpc>
            </a:pPr>
            <a:r>
              <a:rPr lang="en-US" sz="1800" smtClean="0"/>
              <a:t>those who fight: nobles and knights</a:t>
            </a:r>
          </a:p>
          <a:p>
            <a:pPr lvl="2" eaLnBrk="1" hangingPunct="1">
              <a:lnSpc>
                <a:spcPct val="90000"/>
              </a:lnSpc>
            </a:pPr>
            <a:r>
              <a:rPr lang="en-US" sz="1800" smtClean="0"/>
              <a:t>those who pray: monks, nuns, leaders of the Church</a:t>
            </a:r>
          </a:p>
          <a:p>
            <a:pPr lvl="2" eaLnBrk="1" hangingPunct="1">
              <a:lnSpc>
                <a:spcPct val="90000"/>
              </a:lnSpc>
            </a:pPr>
            <a:r>
              <a:rPr lang="en-US" sz="1800" smtClean="0"/>
              <a:t>those who work: peasants</a:t>
            </a:r>
          </a:p>
          <a:p>
            <a:pPr lvl="1" eaLnBrk="1" hangingPunct="1">
              <a:lnSpc>
                <a:spcPct val="90000"/>
              </a:lnSpc>
            </a:pPr>
            <a:r>
              <a:rPr lang="en-US" sz="2000" smtClean="0"/>
              <a:t>Social class is usually inherited; majority of people are peasants</a:t>
            </a:r>
          </a:p>
          <a:p>
            <a:pPr lvl="1" eaLnBrk="1" hangingPunct="1">
              <a:lnSpc>
                <a:spcPct val="90000"/>
              </a:lnSpc>
            </a:pPr>
            <a:r>
              <a:rPr lang="en-US" sz="2000" smtClean="0"/>
              <a:t>Most peasants are serfs—people lawfully bound to place of birth</a:t>
            </a:r>
          </a:p>
          <a:p>
            <a:pPr lvl="1" eaLnBrk="1" hangingPunct="1">
              <a:lnSpc>
                <a:spcPct val="90000"/>
              </a:lnSpc>
            </a:pPr>
            <a:r>
              <a:rPr lang="en-US" sz="2000" smtClean="0"/>
              <a:t>Serfs aren’t slaves, but what they produce belongs to their lord</a:t>
            </a:r>
            <a:br>
              <a:rPr lang="en-US" sz="2000" smtClean="0"/>
            </a:b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244475"/>
            <a:ext cx="8385175" cy="1203325"/>
          </a:xfrm>
        </p:spPr>
        <p:txBody>
          <a:bodyPr>
            <a:noAutofit/>
          </a:bodyPr>
          <a:lstStyle/>
          <a:p>
            <a:pPr eaLnBrk="1" hangingPunct="1">
              <a:defRPr/>
            </a:pPr>
            <a:r>
              <a:rPr lang="en-US" sz="9600" dirty="0" smtClean="0">
                <a:latin typeface="Old English Text MT" panose="03040902040508030806" pitchFamily="66" charset="0"/>
              </a:rPr>
              <a:t>Feudalism</a:t>
            </a:r>
          </a:p>
        </p:txBody>
      </p:sp>
      <p:sp>
        <p:nvSpPr>
          <p:cNvPr id="62467" name="Rectangle 3"/>
          <p:cNvSpPr>
            <a:spLocks noGrp="1" noRot="1" noChangeArrowheads="1"/>
          </p:cNvSpPr>
          <p:nvPr>
            <p:ph sz="quarter" idx="1"/>
          </p:nvPr>
        </p:nvSpPr>
        <p:spPr>
          <a:xfrm>
            <a:off x="228600" y="1752600"/>
            <a:ext cx="8229600" cy="5105400"/>
          </a:xfrm>
        </p:spPr>
        <p:txBody>
          <a:bodyPr>
            <a:normAutofit/>
          </a:bodyPr>
          <a:lstStyle/>
          <a:p>
            <a:pPr eaLnBrk="1" hangingPunct="1">
              <a:lnSpc>
                <a:spcPct val="80000"/>
              </a:lnSpc>
              <a:defRPr/>
            </a:pPr>
            <a:r>
              <a:rPr lang="en-US" sz="1800" dirty="0" smtClean="0"/>
              <a:t>Increasing violence and lawless countryside</a:t>
            </a:r>
          </a:p>
          <a:p>
            <a:pPr eaLnBrk="1" hangingPunct="1">
              <a:lnSpc>
                <a:spcPct val="80000"/>
              </a:lnSpc>
              <a:defRPr/>
            </a:pPr>
            <a:r>
              <a:rPr lang="en-US" sz="1800" dirty="0" smtClean="0"/>
              <a:t>Weak turn to the strong for protection, strong want something from the weak</a:t>
            </a:r>
          </a:p>
          <a:p>
            <a:pPr eaLnBrk="1" hangingPunct="1">
              <a:lnSpc>
                <a:spcPct val="80000"/>
              </a:lnSpc>
              <a:defRPr/>
            </a:pPr>
            <a:r>
              <a:rPr lang="en-US" sz="1800" b="1" dirty="0" smtClean="0"/>
              <a:t>Feudalism</a:t>
            </a:r>
            <a:r>
              <a:rPr lang="en-US" sz="1800" dirty="0" smtClean="0"/>
              <a:t>= relationship between those ranked in a chain of association  (kings, vassals, lords, knights, serfs)</a:t>
            </a:r>
          </a:p>
          <a:p>
            <a:pPr eaLnBrk="1" hangingPunct="1">
              <a:lnSpc>
                <a:spcPct val="80000"/>
              </a:lnSpc>
              <a:defRPr/>
            </a:pPr>
            <a:r>
              <a:rPr lang="en-US" sz="1800" dirty="0" smtClean="0"/>
              <a:t>Feudalism worked because of the notion of mutual obligation, or voluntary co-operation from serf to noble</a:t>
            </a:r>
          </a:p>
          <a:p>
            <a:pPr eaLnBrk="1" hangingPunct="1">
              <a:lnSpc>
                <a:spcPct val="80000"/>
              </a:lnSpc>
              <a:defRPr/>
            </a:pPr>
            <a:r>
              <a:rPr lang="en-US" sz="1800" dirty="0" smtClean="0"/>
              <a:t>A man’s word was the cornerstone of social life</a:t>
            </a:r>
          </a:p>
          <a:p>
            <a:pPr eaLnBrk="1" hangingPunct="1">
              <a:lnSpc>
                <a:spcPct val="80000"/>
              </a:lnSpc>
              <a:buFont typeface="Wingdings" pitchFamily="2" charset="2"/>
              <a:buNone/>
              <a:defRPr/>
            </a:pPr>
            <a:r>
              <a:rPr lang="en-US" sz="1800" u="sng" dirty="0" smtClean="0"/>
              <a:t>Key </a:t>
            </a:r>
            <a:r>
              <a:rPr lang="en-US" sz="1800" u="sng" dirty="0" smtClean="0"/>
              <a:t>terms</a:t>
            </a:r>
          </a:p>
          <a:p>
            <a:pPr eaLnBrk="1" hangingPunct="1">
              <a:lnSpc>
                <a:spcPct val="80000"/>
              </a:lnSpc>
              <a:defRPr/>
            </a:pPr>
            <a:r>
              <a:rPr lang="en-US" sz="1800" b="1" dirty="0" smtClean="0"/>
              <a:t>Fief </a:t>
            </a:r>
            <a:r>
              <a:rPr lang="en-US" sz="1800" dirty="0" smtClean="0"/>
              <a:t>= land given by a lord in return for a vassal’s military service and oath of loyalty</a:t>
            </a:r>
          </a:p>
          <a:p>
            <a:pPr eaLnBrk="1" hangingPunct="1">
              <a:lnSpc>
                <a:spcPct val="80000"/>
              </a:lnSpc>
              <a:defRPr/>
            </a:pPr>
            <a:r>
              <a:rPr lang="en-US" sz="1800" b="1" dirty="0" smtClean="0"/>
              <a:t>Serfs</a:t>
            </a:r>
            <a:r>
              <a:rPr lang="en-US" sz="1800" dirty="0" smtClean="0"/>
              <a:t>= </a:t>
            </a:r>
            <a:r>
              <a:rPr lang="en-US" sz="1800" dirty="0" err="1" smtClean="0"/>
              <a:t>villeins</a:t>
            </a:r>
            <a:r>
              <a:rPr lang="en-US" sz="1800" dirty="0" smtClean="0"/>
              <a:t>, </a:t>
            </a:r>
            <a:r>
              <a:rPr lang="en-US" sz="1800" dirty="0" smtClean="0"/>
              <a:t>or common </a:t>
            </a:r>
            <a:r>
              <a:rPr lang="en-US" sz="1800" dirty="0" smtClean="0"/>
              <a:t>peasants, </a:t>
            </a:r>
            <a:r>
              <a:rPr lang="en-US" sz="1800" dirty="0" smtClean="0"/>
              <a:t>who worked the lords land</a:t>
            </a:r>
          </a:p>
          <a:p>
            <a:pPr eaLnBrk="1" hangingPunct="1">
              <a:lnSpc>
                <a:spcPct val="80000"/>
              </a:lnSpc>
              <a:defRPr/>
            </a:pPr>
            <a:r>
              <a:rPr lang="en-US" sz="1800" b="1" dirty="0" smtClean="0"/>
              <a:t>Tithe </a:t>
            </a:r>
            <a:r>
              <a:rPr lang="en-US" sz="1800" dirty="0" smtClean="0"/>
              <a:t>= tax that serfs paid  (tax or rent)</a:t>
            </a:r>
          </a:p>
          <a:p>
            <a:pPr eaLnBrk="1" hangingPunct="1">
              <a:lnSpc>
                <a:spcPct val="80000"/>
              </a:lnSpc>
              <a:defRPr/>
            </a:pPr>
            <a:r>
              <a:rPr lang="en-US" sz="1800" b="1" dirty="0" err="1" smtClean="0"/>
              <a:t>Corvee</a:t>
            </a:r>
            <a:r>
              <a:rPr lang="en-US" sz="1800" dirty="0" smtClean="0"/>
              <a:t>= condition of unpaid </a:t>
            </a:r>
            <a:r>
              <a:rPr lang="en-US" sz="1800" dirty="0" smtClean="0"/>
              <a:t>labor </a:t>
            </a:r>
            <a:r>
              <a:rPr lang="en-US" sz="1800" dirty="0" smtClean="0"/>
              <a:t>by serfs (maintaining roads or ditches on a manor)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381000" y="228600"/>
            <a:ext cx="7467600" cy="1143000"/>
          </a:xfrm>
          <a:solidFill>
            <a:schemeClr val="bg1"/>
          </a:solidFill>
        </p:spPr>
        <p:txBody>
          <a:bodyPr>
            <a:noAutofit/>
          </a:bodyPr>
          <a:lstStyle/>
          <a:p>
            <a:pPr eaLnBrk="1" hangingPunct="1"/>
            <a:r>
              <a:rPr lang="en-US" altLang="en-US" sz="9600" dirty="0" smtClean="0">
                <a:latin typeface="Old English Text MT" panose="03040902040508030806" pitchFamily="66" charset="0"/>
              </a:rPr>
              <a:t>Feudalism</a:t>
            </a:r>
            <a:endParaRPr lang="en-US" altLang="en-US" sz="9600" dirty="0" smtClean="0">
              <a:latin typeface="Old English Text MT" panose="03040902040508030806" pitchFamily="66" charset="0"/>
            </a:endParaRPr>
          </a:p>
        </p:txBody>
      </p:sp>
      <p:sp>
        <p:nvSpPr>
          <p:cNvPr id="6" name="Content Placeholder 5"/>
          <p:cNvSpPr>
            <a:spLocks noGrp="1"/>
          </p:cNvSpPr>
          <p:nvPr>
            <p:ph sz="quarter" idx="1"/>
          </p:nvPr>
        </p:nvSpPr>
        <p:spPr>
          <a:xfrm>
            <a:off x="457200" y="1600200"/>
            <a:ext cx="4038600" cy="5029200"/>
          </a:xfrm>
        </p:spPr>
        <p:txBody>
          <a:bodyPr rtlCol="0">
            <a:normAutofit lnSpcReduction="10000"/>
          </a:bodyPr>
          <a:lstStyle/>
          <a:p>
            <a:pPr eaLnBrk="1" fontAlgn="auto" hangingPunct="1">
              <a:spcAft>
                <a:spcPts val="0"/>
              </a:spcAft>
              <a:buFont typeface="Arial" pitchFamily="34" charset="0"/>
              <a:buChar char="•"/>
              <a:defRPr/>
            </a:pPr>
            <a:r>
              <a:rPr lang="en-US" dirty="0" smtClean="0"/>
              <a:t>Hierarchical system in which every man is another man’s vassal (or servant)</a:t>
            </a:r>
          </a:p>
          <a:p>
            <a:pPr eaLnBrk="1" fontAlgn="auto" hangingPunct="1">
              <a:spcAft>
                <a:spcPts val="0"/>
              </a:spcAft>
              <a:buFont typeface="Arial" pitchFamily="34" charset="0"/>
              <a:buChar char="•"/>
              <a:defRPr/>
            </a:pPr>
            <a:r>
              <a:rPr lang="en-US" dirty="0" smtClean="0"/>
              <a:t>hardly any movement at all through the system in early MA</a:t>
            </a:r>
          </a:p>
          <a:p>
            <a:pPr eaLnBrk="1" fontAlgn="auto" hangingPunct="1">
              <a:spcAft>
                <a:spcPts val="0"/>
              </a:spcAft>
              <a:buFont typeface="Arial" pitchFamily="34" charset="0"/>
              <a:buChar char="•"/>
              <a:defRPr/>
            </a:pPr>
            <a:r>
              <a:rPr lang="en-US" dirty="0" smtClean="0"/>
              <a:t>A bit more movement in high and late MA</a:t>
            </a:r>
          </a:p>
        </p:txBody>
      </p:sp>
      <p:sp>
        <p:nvSpPr>
          <p:cNvPr id="7172" name="Content Placeholder 6"/>
          <p:cNvSpPr>
            <a:spLocks noGrp="1"/>
          </p:cNvSpPr>
          <p:nvPr>
            <p:ph sz="quarter" idx="2"/>
          </p:nvPr>
        </p:nvSpPr>
        <p:spPr>
          <a:xfrm>
            <a:off x="4495800" y="1600200"/>
            <a:ext cx="4343400" cy="5257800"/>
          </a:xfrm>
        </p:spPr>
        <p:txBody>
          <a:bodyPr>
            <a:normAutofit lnSpcReduction="10000"/>
          </a:bodyPr>
          <a:lstStyle/>
          <a:p>
            <a:pPr eaLnBrk="1" hangingPunct="1">
              <a:lnSpc>
                <a:spcPct val="90000"/>
              </a:lnSpc>
            </a:pPr>
            <a:r>
              <a:rPr lang="en-US" altLang="en-US" sz="2600" b="1" smtClean="0"/>
              <a:t>Manor: </a:t>
            </a:r>
            <a:r>
              <a:rPr lang="en-US" altLang="en-US" sz="2600" smtClean="0"/>
              <a:t>estate</a:t>
            </a:r>
          </a:p>
          <a:p>
            <a:pPr eaLnBrk="1" hangingPunct="1">
              <a:lnSpc>
                <a:spcPct val="90000"/>
              </a:lnSpc>
            </a:pPr>
            <a:r>
              <a:rPr lang="en-US" altLang="en-US" sz="2600" b="1" smtClean="0"/>
              <a:t>Lord: </a:t>
            </a:r>
            <a:r>
              <a:rPr lang="en-US" altLang="en-US" sz="2600" smtClean="0"/>
              <a:t>head of manor</a:t>
            </a:r>
          </a:p>
          <a:p>
            <a:pPr eaLnBrk="1" hangingPunct="1">
              <a:lnSpc>
                <a:spcPct val="90000"/>
              </a:lnSpc>
            </a:pPr>
            <a:r>
              <a:rPr lang="en-US" altLang="en-US" sz="2600" b="1" smtClean="0"/>
              <a:t>Lady: </a:t>
            </a:r>
            <a:r>
              <a:rPr lang="en-US" altLang="en-US" sz="2600" smtClean="0"/>
              <a:t>wife of lord</a:t>
            </a:r>
          </a:p>
          <a:p>
            <a:pPr eaLnBrk="1" hangingPunct="1">
              <a:lnSpc>
                <a:spcPct val="90000"/>
              </a:lnSpc>
            </a:pPr>
            <a:r>
              <a:rPr lang="en-US" altLang="en-US" sz="2600" b="1" smtClean="0"/>
              <a:t>Knight: </a:t>
            </a:r>
            <a:r>
              <a:rPr lang="en-US" altLang="en-US" sz="2600" smtClean="0"/>
              <a:t>Lord/son of Lord</a:t>
            </a:r>
          </a:p>
          <a:p>
            <a:pPr eaLnBrk="1" hangingPunct="1">
              <a:lnSpc>
                <a:spcPct val="90000"/>
              </a:lnSpc>
            </a:pPr>
            <a:r>
              <a:rPr lang="en-US" altLang="en-US" sz="2600" b="1" smtClean="0"/>
              <a:t>Vassal: </a:t>
            </a:r>
            <a:r>
              <a:rPr lang="en-US" altLang="en-US" sz="2600" smtClean="0"/>
              <a:t>underlord; feudal tenant</a:t>
            </a:r>
          </a:p>
          <a:p>
            <a:pPr eaLnBrk="1" hangingPunct="1">
              <a:lnSpc>
                <a:spcPct val="90000"/>
              </a:lnSpc>
            </a:pPr>
            <a:r>
              <a:rPr lang="en-US" altLang="en-US" sz="2600" b="1" smtClean="0"/>
              <a:t>Serf: </a:t>
            </a:r>
            <a:r>
              <a:rPr lang="en-US" altLang="en-US" sz="2600" smtClean="0"/>
              <a:t>workers; bound to the lord of the castle; 4/5 of income went to the lord; no chance to change your life if you were a serf; no way to work your way up; no time for theater, etc.</a:t>
            </a:r>
          </a:p>
          <a:p>
            <a:pPr eaLnBrk="1" hangingPunct="1">
              <a:lnSpc>
                <a:spcPct val="90000"/>
              </a:lnSpc>
            </a:pPr>
            <a:endParaRPr lang="en-US" altLang="en-US" sz="2600" smtClean="0"/>
          </a:p>
          <a:p>
            <a:pPr eaLnBrk="1" hangingPunct="1">
              <a:lnSpc>
                <a:spcPct val="90000"/>
              </a:lnSpc>
            </a:pPr>
            <a:endParaRPr lang="en-US" altLang="en-US" sz="26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US" sz="9600" dirty="0" smtClean="0">
                <a:latin typeface="Old English Text MT" panose="03040902040508030806" pitchFamily="66" charset="0"/>
              </a:rPr>
              <a:t>Feudalism</a:t>
            </a:r>
            <a:endParaRPr lang="en-US" sz="9600" dirty="0" smtClean="0">
              <a:latin typeface="Old English Text MT" panose="03040902040508030806" pitchFamily="66" charset="0"/>
            </a:endParaRPr>
          </a:p>
        </p:txBody>
      </p:sp>
      <p:sp>
        <p:nvSpPr>
          <p:cNvPr id="8195" name="Rectangle 3"/>
          <p:cNvSpPr>
            <a:spLocks noGrp="1" noChangeArrowheads="1"/>
          </p:cNvSpPr>
          <p:nvPr>
            <p:ph sz="quarter" idx="1"/>
          </p:nvPr>
        </p:nvSpPr>
        <p:spPr/>
        <p:txBody>
          <a:bodyPr/>
          <a:lstStyle/>
          <a:p>
            <a:pPr eaLnBrk="1" hangingPunct="1"/>
            <a:r>
              <a:rPr lang="en-US" dirty="0" smtClean="0"/>
              <a:t>The Feudal Pyramid</a:t>
            </a:r>
          </a:p>
          <a:p>
            <a:pPr lvl="1" eaLnBrk="1" hangingPunct="1"/>
            <a:r>
              <a:rPr lang="en-US" dirty="0" smtClean="0"/>
              <a:t>Power in feudal system much like a pyramid, with king at the top</a:t>
            </a:r>
          </a:p>
          <a:p>
            <a:pPr lvl="1" eaLnBrk="1" hangingPunct="1"/>
            <a:r>
              <a:rPr lang="en-US" dirty="0" smtClean="0"/>
              <a:t>Kings served by nobles who are served by knights; peasants at bottom</a:t>
            </a:r>
          </a:p>
          <a:p>
            <a:pPr lvl="1" eaLnBrk="1" hangingPunct="1"/>
            <a:r>
              <a:rPr lang="en-US" dirty="0" smtClean="0"/>
              <a:t>Knights—horsemen—defend their lord’s land in exchange for fiefs</a:t>
            </a:r>
            <a:br>
              <a:rPr lang="en-US" dirty="0" smtClean="0"/>
            </a:b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bg1"/>
          </a:solidFill>
        </p:spPr>
        <p:txBody>
          <a:bodyPr>
            <a:noAutofit/>
          </a:bodyPr>
          <a:lstStyle/>
          <a:p>
            <a:pPr eaLnBrk="1" hangingPunct="1"/>
            <a:r>
              <a:rPr lang="en-US" altLang="en-US" sz="9600" dirty="0" smtClean="0">
                <a:latin typeface="Old English Text MT" panose="03040902040508030806" pitchFamily="66" charset="0"/>
              </a:rPr>
              <a:t>Feudalism</a:t>
            </a:r>
            <a:endParaRPr lang="en-US" altLang="en-US" sz="9600" dirty="0" smtClean="0">
              <a:latin typeface="Old English Text MT" panose="03040902040508030806" pitchFamily="66" charset="0"/>
            </a:endParaRPr>
          </a:p>
        </p:txBody>
      </p:sp>
      <p:sp>
        <p:nvSpPr>
          <p:cNvPr id="8195" name="Content Placeholder 2"/>
          <p:cNvSpPr>
            <a:spLocks noGrp="1"/>
          </p:cNvSpPr>
          <p:nvPr>
            <p:ph sz="quarter" idx="1"/>
          </p:nvPr>
        </p:nvSpPr>
        <p:spPr/>
        <p:txBody>
          <a:bodyPr>
            <a:normAutofit lnSpcReduction="10000"/>
          </a:bodyPr>
          <a:lstStyle/>
          <a:p>
            <a:pPr eaLnBrk="1" hangingPunct="1">
              <a:buFont typeface="Arial" charset="0"/>
              <a:buNone/>
            </a:pPr>
            <a:r>
              <a:rPr lang="en-US" altLang="en-US" b="1" smtClean="0"/>
              <a:t>KINGS:</a:t>
            </a:r>
          </a:p>
          <a:p>
            <a:pPr eaLnBrk="1" hangingPunct="1"/>
            <a:r>
              <a:rPr lang="en-US" altLang="en-US" smtClean="0"/>
              <a:t>Kings at top of hierarchy; collected from barons</a:t>
            </a:r>
          </a:p>
          <a:p>
            <a:pPr eaLnBrk="1" hangingPunct="1"/>
            <a:r>
              <a:rPr lang="en-US" altLang="en-US" smtClean="0"/>
              <a:t>As God’s deputy on earth (“divine right of kings”), can’t question the king’s authority</a:t>
            </a:r>
          </a:p>
        </p:txBody>
      </p:sp>
      <p:sp>
        <p:nvSpPr>
          <p:cNvPr id="8196" name="Content Placeholder 3"/>
          <p:cNvSpPr>
            <a:spLocks noGrp="1"/>
          </p:cNvSpPr>
          <p:nvPr>
            <p:ph sz="quarter" idx="2"/>
          </p:nvPr>
        </p:nvSpPr>
        <p:spPr>
          <a:xfrm>
            <a:off x="4648200" y="1524000"/>
            <a:ext cx="4038600" cy="4602163"/>
          </a:xfrm>
        </p:spPr>
        <p:txBody>
          <a:bodyPr>
            <a:normAutofit lnSpcReduction="10000"/>
          </a:bodyPr>
          <a:lstStyle/>
          <a:p>
            <a:pPr eaLnBrk="1" hangingPunct="1">
              <a:buFont typeface="Arial" charset="0"/>
              <a:buNone/>
            </a:pPr>
            <a:r>
              <a:rPr lang="en-US" altLang="en-US" b="1" smtClean="0"/>
              <a:t>BARONS:</a:t>
            </a:r>
          </a:p>
          <a:p>
            <a:pPr eaLnBrk="1" hangingPunct="1"/>
            <a:r>
              <a:rPr lang="en-US" altLang="en-US" sz="2400" smtClean="0"/>
              <a:t>Important noblemen</a:t>
            </a:r>
          </a:p>
          <a:p>
            <a:pPr eaLnBrk="1" hangingPunct="1"/>
            <a:r>
              <a:rPr lang="en-US" altLang="en-US" sz="2400" smtClean="0"/>
              <a:t>Rich and powerful</a:t>
            </a:r>
          </a:p>
          <a:p>
            <a:pPr eaLnBrk="1" hangingPunct="1"/>
            <a:r>
              <a:rPr lang="en-US" altLang="en-US" sz="2400" smtClean="0"/>
              <a:t>Barons collected from lords, lords collected from peasants, etc.</a:t>
            </a:r>
          </a:p>
          <a:p>
            <a:pPr eaLnBrk="1" hangingPunct="1"/>
            <a:r>
              <a:rPr lang="en-US" altLang="en-US" sz="2400" smtClean="0"/>
              <a:t>Land was almost the only form of wealth; Rank and power were determined by the amount of land you had.</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bg1"/>
          </a:solidFill>
        </p:spPr>
        <p:txBody>
          <a:bodyPr>
            <a:noAutofit/>
          </a:bodyPr>
          <a:lstStyle/>
          <a:p>
            <a:pPr eaLnBrk="1" hangingPunct="1"/>
            <a:r>
              <a:rPr lang="en-US" altLang="en-US" sz="9600" dirty="0" smtClean="0">
                <a:latin typeface="Old English Text MT" panose="03040902040508030806" pitchFamily="66" charset="0"/>
              </a:rPr>
              <a:t>Feudalism</a:t>
            </a:r>
            <a:endParaRPr lang="en-US" altLang="en-US" sz="9600" dirty="0" smtClean="0">
              <a:latin typeface="Old English Text MT" panose="03040902040508030806" pitchFamily="66" charset="0"/>
            </a:endParaRPr>
          </a:p>
        </p:txBody>
      </p:sp>
      <p:sp>
        <p:nvSpPr>
          <p:cNvPr id="9219" name="Content Placeholder 2"/>
          <p:cNvSpPr>
            <a:spLocks noGrp="1"/>
          </p:cNvSpPr>
          <p:nvPr>
            <p:ph sz="quarter" idx="1"/>
          </p:nvPr>
        </p:nvSpPr>
        <p:spPr>
          <a:xfrm>
            <a:off x="457200" y="1570038"/>
            <a:ext cx="4038600" cy="4525962"/>
          </a:xfrm>
        </p:spPr>
        <p:txBody>
          <a:bodyPr>
            <a:normAutofit/>
          </a:bodyPr>
          <a:lstStyle/>
          <a:p>
            <a:pPr eaLnBrk="1" hangingPunct="1">
              <a:lnSpc>
                <a:spcPct val="80000"/>
              </a:lnSpc>
              <a:buFont typeface="Arial" charset="0"/>
              <a:buNone/>
            </a:pPr>
            <a:r>
              <a:rPr lang="en-US" altLang="en-US" sz="2600" b="1" dirty="0" smtClean="0"/>
              <a:t>BISHOPS:</a:t>
            </a:r>
          </a:p>
          <a:p>
            <a:pPr eaLnBrk="1" hangingPunct="1">
              <a:lnSpc>
                <a:spcPct val="80000"/>
              </a:lnSpc>
            </a:pPr>
            <a:r>
              <a:rPr lang="en-US" altLang="en-US" sz="2600" dirty="0" smtClean="0"/>
              <a:t>Of the church</a:t>
            </a:r>
          </a:p>
          <a:p>
            <a:pPr eaLnBrk="1" hangingPunct="1">
              <a:lnSpc>
                <a:spcPct val="80000"/>
              </a:lnSpc>
            </a:pPr>
            <a:r>
              <a:rPr lang="en-US" altLang="en-US" sz="2600" dirty="0" smtClean="0"/>
              <a:t>Were often of equal power to barons; had property and wealth</a:t>
            </a:r>
          </a:p>
          <a:p>
            <a:pPr eaLnBrk="1" hangingPunct="1">
              <a:lnSpc>
                <a:spcPct val="80000"/>
              </a:lnSpc>
              <a:buFont typeface="Arial" charset="0"/>
              <a:buNone/>
            </a:pPr>
            <a:endParaRPr lang="en-US" altLang="en-US" sz="2600" b="1" dirty="0" smtClean="0"/>
          </a:p>
          <a:p>
            <a:pPr eaLnBrk="1" hangingPunct="1">
              <a:lnSpc>
                <a:spcPct val="80000"/>
              </a:lnSpc>
              <a:buFont typeface="Arial" charset="0"/>
              <a:buNone/>
            </a:pPr>
            <a:r>
              <a:rPr lang="en-US" altLang="en-US" sz="2600" b="1" dirty="0" smtClean="0"/>
              <a:t>Fief [</a:t>
            </a:r>
            <a:r>
              <a:rPr lang="en-US" altLang="en-US" sz="2600" b="1" dirty="0" err="1" smtClean="0"/>
              <a:t>feef</a:t>
            </a:r>
            <a:r>
              <a:rPr lang="en-US" altLang="en-US" sz="2600" b="1" dirty="0" smtClean="0"/>
              <a:t>]: </a:t>
            </a:r>
            <a:r>
              <a:rPr lang="en-US" altLang="en-US" sz="2600" dirty="0" smtClean="0"/>
              <a:t>grant of land given directly by the king; in return, </a:t>
            </a:r>
            <a:r>
              <a:rPr lang="en-US" altLang="en-US" sz="2600" dirty="0" err="1" smtClean="0"/>
              <a:t>nobelmen</a:t>
            </a:r>
            <a:r>
              <a:rPr lang="en-US" altLang="en-US" sz="2600" dirty="0" smtClean="0"/>
              <a:t> gave the king soldiers in wartime.</a:t>
            </a:r>
          </a:p>
        </p:txBody>
      </p:sp>
      <p:sp>
        <p:nvSpPr>
          <p:cNvPr id="9220" name="Content Placeholder 3"/>
          <p:cNvSpPr>
            <a:spLocks noGrp="1"/>
          </p:cNvSpPr>
          <p:nvPr>
            <p:ph sz="quarter" idx="2"/>
          </p:nvPr>
        </p:nvSpPr>
        <p:spPr>
          <a:xfrm>
            <a:off x="4648200" y="1524000"/>
            <a:ext cx="4038600" cy="4953000"/>
          </a:xfrm>
        </p:spPr>
        <p:txBody>
          <a:bodyPr>
            <a:normAutofit/>
          </a:bodyPr>
          <a:lstStyle/>
          <a:p>
            <a:pPr eaLnBrk="1" hangingPunct="1">
              <a:lnSpc>
                <a:spcPct val="80000"/>
              </a:lnSpc>
              <a:buFont typeface="Arial" charset="0"/>
              <a:buNone/>
            </a:pPr>
            <a:r>
              <a:rPr lang="en-US" altLang="en-US" sz="2600" b="1" dirty="0" smtClean="0"/>
              <a:t>LORDS (KNIGHTS): </a:t>
            </a:r>
          </a:p>
          <a:p>
            <a:pPr eaLnBrk="1" hangingPunct="1">
              <a:lnSpc>
                <a:spcPct val="80000"/>
              </a:lnSpc>
            </a:pPr>
            <a:r>
              <a:rPr lang="en-US" altLang="en-US" sz="2600" dirty="0" smtClean="0"/>
              <a:t>first and foremost a lord was a knight by profession: provided men and arms for baron and king.</a:t>
            </a:r>
          </a:p>
          <a:p>
            <a:pPr eaLnBrk="1" hangingPunct="1">
              <a:lnSpc>
                <a:spcPct val="80000"/>
              </a:lnSpc>
            </a:pPr>
            <a:r>
              <a:rPr lang="en-US" altLang="en-US" sz="2600" dirty="0" smtClean="0"/>
              <a:t>Also often raided each others’ properties.</a:t>
            </a:r>
          </a:p>
          <a:p>
            <a:pPr marL="365760" lvl="1" indent="0">
              <a:lnSpc>
                <a:spcPct val="80000"/>
              </a:lnSpc>
              <a:buNone/>
            </a:pPr>
            <a:r>
              <a:rPr lang="en-US" altLang="en-US" sz="2300" b="1" dirty="0" smtClean="0"/>
              <a:t>Chivalry: </a:t>
            </a:r>
            <a:r>
              <a:rPr lang="en-US" altLang="en-US" sz="2300" dirty="0" smtClean="0"/>
              <a:t>medieval institution of knighthood; qualities idealized by knights—bravery, courtesy, honesty</a:t>
            </a:r>
            <a:endParaRPr lang="en-US" altLang="en-US" sz="23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547</TotalTime>
  <Words>1286</Words>
  <Application>Microsoft Office PowerPoint</Application>
  <PresentationFormat>On-screen Show (4:3)</PresentationFormat>
  <Paragraphs>162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Middle ages</vt:lpstr>
      <vt:lpstr>Feudalism</vt:lpstr>
      <vt:lpstr>Feudalism</vt:lpstr>
      <vt:lpstr>Feudalism</vt:lpstr>
      <vt:lpstr>Feudalism</vt:lpstr>
      <vt:lpstr>Feudalism</vt:lpstr>
      <vt:lpstr>Feudalism</vt:lpstr>
      <vt:lpstr>Feudalism</vt:lpstr>
      <vt:lpstr>Feudalism</vt:lpstr>
      <vt:lpstr>Feudalism</vt:lpstr>
      <vt:lpstr>Feudalism</vt:lpstr>
      <vt:lpstr>PowerPoint Presentation</vt:lpstr>
      <vt:lpstr>PowerPoint Presentation</vt:lpstr>
      <vt:lpstr>PowerPoint Presentation</vt:lpstr>
      <vt:lpstr>PowerPoint Presentation</vt:lpstr>
      <vt:lpstr>Manorial System</vt:lpstr>
      <vt:lpstr>PowerPoint Presentation</vt:lpstr>
      <vt:lpstr>Manors: The Economic Side of Feudalism</vt:lpstr>
      <vt:lpstr>Manorial System</vt:lpstr>
      <vt:lpstr>Guilds</vt:lpstr>
      <vt:lpstr>Merchant Class</vt:lpstr>
      <vt:lpstr>Masons</vt:lpstr>
      <vt:lpstr>Apprentices</vt:lpstr>
      <vt:lpstr>The First Companies</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ddudley9</dc:creator>
  <cp:lastModifiedBy>gilmore</cp:lastModifiedBy>
  <cp:revision>8</cp:revision>
  <cp:lastPrinted>2014-09-23T18:20:49Z</cp:lastPrinted>
  <dcterms:created xsi:type="dcterms:W3CDTF">2014-09-23T01:52:31Z</dcterms:created>
  <dcterms:modified xsi:type="dcterms:W3CDTF">2014-09-23T19:01:32Z</dcterms:modified>
</cp:coreProperties>
</file>