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8" r:id="rId13"/>
    <p:sldId id="269" r:id="rId14"/>
    <p:sldId id="270" r:id="rId15"/>
    <p:sldId id="271" r:id="rId16"/>
    <p:sldId id="277" r:id="rId17"/>
    <p:sldId id="272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B25D2-1E04-4764-9742-06AA48065A3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0FEC-1FBB-41DD-8214-CF8F0DC0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8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C785-F2E2-4147-B690-41B62E0D9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B62EB-2149-4274-A824-627312846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2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4392-6B80-44FD-9AD1-E7F6591B0C0F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D302-718D-401B-B8A6-21D2DA88ED8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INTRODUCTION TO GOVERNMENT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John Locke ~ Social Contract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5257800" cy="464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Locke took Hobbes’ ideas one step further by promoting the “right to revolution”</a:t>
            </a:r>
          </a:p>
          <a:p>
            <a:pPr eaLnBrk="1" hangingPunct="1"/>
            <a:r>
              <a:rPr lang="en-US" sz="2800" dirty="0" smtClean="0"/>
              <a:t>Locke believed that if the government fails to provide people with security or if the state abused its power over the people the people had the </a:t>
            </a:r>
            <a:r>
              <a:rPr lang="en-US" sz="2800" b="1" dirty="0" smtClean="0">
                <a:solidFill>
                  <a:srgbClr val="FF0000"/>
                </a:solidFill>
              </a:rPr>
              <a:t>right to overthrow</a:t>
            </a:r>
            <a:r>
              <a:rPr lang="en-US" sz="2800" dirty="0" smtClean="0"/>
              <a:t> the government for a “better” government.</a:t>
            </a:r>
            <a:endParaRPr lang="en-US" sz="2800" i="1" dirty="0" smtClean="0"/>
          </a:p>
        </p:txBody>
      </p:sp>
      <p:pic>
        <p:nvPicPr>
          <p:cNvPr id="11273" name="Picture 9" descr="http://www.danandmary.com/loc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828800"/>
            <a:ext cx="2655888" cy="40386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Types of Government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Autocracy</a:t>
            </a:r>
          </a:p>
          <a:p>
            <a:pPr eaLnBrk="1" hangingPunct="1"/>
            <a:r>
              <a:rPr lang="en-US" altLang="en-US" sz="3600" smtClean="0"/>
              <a:t>Oligarchy</a:t>
            </a:r>
          </a:p>
          <a:p>
            <a:pPr eaLnBrk="1" hangingPunct="1"/>
            <a:r>
              <a:rPr lang="en-US" altLang="en-US" sz="3600" smtClean="0"/>
              <a:t>Democracy</a:t>
            </a:r>
          </a:p>
          <a:p>
            <a:pPr eaLnBrk="1" hangingPunct="1">
              <a:buFontTx/>
              <a:buNone/>
            </a:pPr>
            <a:endParaRPr lang="en-US" altLang="en-US" i="1" smtClean="0"/>
          </a:p>
        </p:txBody>
      </p:sp>
    </p:spTree>
    <p:extLst>
      <p:ext uri="{BB962C8B-B14F-4D97-AF65-F5344CB8AC3E}">
        <p14:creationId xmlns:p14="http://schemas.microsoft.com/office/powerpoint/2010/main" val="13759183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Government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algn="ctr" eaLnBrk="1" hangingPunct="1">
              <a:buFontTx/>
              <a:buNone/>
            </a:pPr>
            <a:r>
              <a:rPr lang="en-US" altLang="en-US" sz="2800" b="1" dirty="0" smtClean="0"/>
              <a:t>Government Types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 dirty="0" smtClean="0"/>
              <a:t>Autocracy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altLang="en-US" sz="2400" dirty="0"/>
              <a:t>Power and authority to rule held by </a:t>
            </a:r>
            <a:r>
              <a:rPr lang="en-US" altLang="en-US" sz="2400" b="1" dirty="0"/>
              <a:t>one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person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altLang="en-US" sz="2400" dirty="0" smtClean="0"/>
              <a:t>Absolute Monarchy, Constitutional Monarchy, Dictatorship, Totalitarian </a:t>
            </a:r>
            <a:r>
              <a:rPr lang="en-US" altLang="en-US" sz="2400" dirty="0"/>
              <a:t>dictatorships</a:t>
            </a:r>
            <a:endParaRPr lang="en-US" altLang="en-US" sz="2400" dirty="0" smtClean="0"/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dirty="0" smtClean="0"/>
              <a:t>Unitary System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dirty="0" smtClean="0"/>
              <a:t>Queen, King, Dictator, King or Queen w/</a:t>
            </a:r>
            <a:r>
              <a:rPr lang="en-US" altLang="en-US" sz="2400" dirty="0" err="1" smtClean="0"/>
              <a:t>leg.body</a:t>
            </a:r>
            <a:endParaRPr lang="en-US" altLang="en-US" sz="2400" dirty="0" smtClean="0"/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b="1" dirty="0" smtClean="0"/>
              <a:t>AM</a:t>
            </a:r>
            <a:r>
              <a:rPr lang="en-US" altLang="en-US" sz="2400" dirty="0" smtClean="0"/>
              <a:t>: Saudi Arabia, </a:t>
            </a:r>
            <a:r>
              <a:rPr lang="en-US" altLang="en-US" sz="2400" dirty="0" err="1" smtClean="0"/>
              <a:t>Qutar</a:t>
            </a:r>
            <a:r>
              <a:rPr lang="en-US" altLang="en-US" sz="2400" dirty="0" smtClean="0"/>
              <a:t>, Bhutan, Swaziland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b="1" dirty="0" smtClean="0"/>
              <a:t>CM</a:t>
            </a:r>
            <a:r>
              <a:rPr lang="en-US" altLang="en-US" sz="2400" dirty="0" smtClean="0"/>
              <a:t>: England, Netherlands, Denmark, Nepal, Sweden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b="1" dirty="0" smtClean="0"/>
              <a:t>Dictatorship</a:t>
            </a:r>
            <a:r>
              <a:rPr lang="en-US" altLang="en-US" sz="2400" dirty="0" smtClean="0"/>
              <a:t>: Cuba, North Korea</a:t>
            </a:r>
          </a:p>
          <a:p>
            <a:pPr marL="609600" indent="-609600" eaLnBrk="1" hangingPunct="1">
              <a:buFontTx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70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Government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3886200" cy="4449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smtClean="0"/>
              <a:t>Constitutional Monarch:</a:t>
            </a:r>
          </a:p>
          <a:p>
            <a:pPr eaLnBrk="1" hangingPunct="1"/>
            <a:r>
              <a:rPr lang="en-US" altLang="en-US" sz="2000" smtClean="0"/>
              <a:t>Shares govt. powers with elected legislatures or serve as ceremonial leaders</a:t>
            </a:r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>Queen Elizabeth II </a:t>
            </a:r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>(Great Britain)</a:t>
            </a:r>
          </a:p>
          <a:p>
            <a:pPr algn="ctr" eaLnBrk="1" hangingPunct="1">
              <a:buFontTx/>
              <a:buNone/>
            </a:pPr>
            <a:endParaRPr lang="en-US" altLang="en-US" sz="2000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smtClean="0"/>
              <a:t>Absolute Monarch:</a:t>
            </a:r>
          </a:p>
          <a:p>
            <a:pPr eaLnBrk="1" hangingPunct="1"/>
            <a:r>
              <a:rPr lang="en-US" altLang="en-US" sz="2000" smtClean="0"/>
              <a:t>Has complete and unlimited power to rule</a:t>
            </a:r>
          </a:p>
          <a:p>
            <a:pPr eaLnBrk="1" hangingPunct="1"/>
            <a:endParaRPr lang="en-US" altLang="en-US" sz="2000" smtClean="0"/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>King Fahd</a:t>
            </a:r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>(Saudi Arabia)</a:t>
            </a:r>
          </a:p>
        </p:txBody>
      </p:sp>
      <p:pic>
        <p:nvPicPr>
          <p:cNvPr id="14341" name="Picture 5" descr="eliz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22558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king-fahd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2251075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Government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smtClean="0"/>
              <a:t>Dictators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Govt. not responsible to the people and people lack the power to limit their rulers</a:t>
            </a:r>
          </a:p>
          <a:p>
            <a:pPr algn="ctr" eaLnBrk="1" hangingPunct="1"/>
            <a:endParaRPr lang="en-US" altLang="en-US" sz="2000" b="1" smtClean="0"/>
          </a:p>
          <a:p>
            <a:pPr algn="ctr" eaLnBrk="1" hangingPunct="1"/>
            <a:endParaRPr lang="en-US" altLang="en-US" sz="2000" b="1" smtClean="0"/>
          </a:p>
          <a:p>
            <a:pPr algn="ctr" eaLnBrk="1" hangingPunct="1">
              <a:buFontTx/>
              <a:buNone/>
            </a:pPr>
            <a:endParaRPr lang="en-US" altLang="en-US" sz="2400" b="1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3940175"/>
            <a:ext cx="8229600" cy="2185988"/>
          </a:xfrm>
        </p:spPr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5365" name="Picture 5" descr="fidel_cast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21653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K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27813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143000" y="2819400"/>
            <a:ext cx="2227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smtClean="0">
                <a:latin typeface="Tahoma" pitchFamily="34" charset="0"/>
              </a:rPr>
              <a:t>Raul Castro (Fidel’s brother</a:t>
            </a:r>
            <a:endParaRPr lang="en-US" altLang="en-US" sz="2000" b="1" dirty="0">
              <a:latin typeface="Tahoma" pitchFamily="34" charset="0"/>
            </a:endParaRPr>
          </a:p>
          <a:p>
            <a:r>
              <a:rPr lang="en-US" altLang="en-US" sz="2000" b="1" dirty="0">
                <a:latin typeface="Tahoma" pitchFamily="34" charset="0"/>
              </a:rPr>
              <a:t>    (Cuba)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867400" y="2868613"/>
            <a:ext cx="1436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>
                <a:latin typeface="Tahoma" pitchFamily="34" charset="0"/>
              </a:rPr>
              <a:t>Kim Jong</a:t>
            </a:r>
          </a:p>
          <a:p>
            <a:r>
              <a:rPr lang="en-US" altLang="en-US" sz="2000" b="1">
                <a:latin typeface="Tahoma" pitchFamily="34" charset="0"/>
              </a:rPr>
              <a:t>(N.Korea)</a:t>
            </a:r>
          </a:p>
        </p:txBody>
      </p:sp>
    </p:spTree>
    <p:extLst>
      <p:ext uri="{BB962C8B-B14F-4D97-AF65-F5344CB8AC3E}">
        <p14:creationId xmlns:p14="http://schemas.microsoft.com/office/powerpoint/2010/main" val="10921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Government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 sz="2400" b="1" dirty="0" smtClean="0"/>
              <a:t>Government Types</a:t>
            </a:r>
          </a:p>
          <a:p>
            <a:pPr marL="0" indent="0">
              <a:buNone/>
            </a:pPr>
            <a:r>
              <a:rPr lang="en-US" altLang="en-US" sz="2400" b="1" dirty="0" smtClean="0"/>
              <a:t>Oligarchy: </a:t>
            </a:r>
            <a:r>
              <a:rPr lang="en-US" altLang="en-US" sz="2400" dirty="0" smtClean="0"/>
              <a:t>Power and authority to rule is held by a </a:t>
            </a:r>
            <a:r>
              <a:rPr lang="en-US" altLang="en-US" sz="2400" b="1" dirty="0" smtClean="0"/>
              <a:t>small group</a:t>
            </a:r>
            <a:r>
              <a:rPr lang="en-US" altLang="en-US" sz="2400" dirty="0" smtClean="0"/>
              <a:t> of individuals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dirty="0" smtClean="0"/>
              <a:t>Unitary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dirty="0" smtClean="0"/>
              <a:t>Small group rules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dirty="0" smtClean="0"/>
              <a:t>Membership based on wealth, lineage, military power, religion</a:t>
            </a:r>
          </a:p>
          <a:p>
            <a:pPr marL="990600" lvl="1" indent="-533400" eaLnBrk="1" hangingPunct="1">
              <a:buFont typeface="Wingdings" pitchFamily="2" charset="2"/>
              <a:buChar char="§"/>
            </a:pPr>
            <a:r>
              <a:rPr lang="en-US" altLang="en-US" sz="2400" dirty="0" smtClean="0"/>
              <a:t>China</a:t>
            </a:r>
          </a:p>
          <a:p>
            <a:pPr marL="609600" indent="-609600" eaLnBrk="1" hangingPunct="1">
              <a:buFontTx/>
              <a:buNone/>
            </a:pPr>
            <a:endParaRPr lang="en-US" altLang="en-US" sz="2400" dirty="0" smtClean="0"/>
          </a:p>
        </p:txBody>
      </p:sp>
      <p:pic>
        <p:nvPicPr>
          <p:cNvPr id="16388" name="Picture 4" descr="link_gover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3400"/>
            <a:ext cx="3657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5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Democracies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From the Greek </a:t>
            </a:r>
            <a:r>
              <a:rPr lang="en-US" altLang="en-US" b="1" i="1" dirty="0" smtClean="0">
                <a:solidFill>
                  <a:srgbClr val="000099"/>
                </a:solidFill>
              </a:rPr>
              <a:t>demos</a:t>
            </a:r>
            <a:r>
              <a:rPr lang="en-US" altLang="en-US" dirty="0" smtClean="0"/>
              <a:t> (people) and </a:t>
            </a:r>
            <a:r>
              <a:rPr lang="en-US" altLang="en-US" b="1" i="1" dirty="0" err="1" smtClean="0">
                <a:solidFill>
                  <a:srgbClr val="000099"/>
                </a:solidFill>
              </a:rPr>
              <a:t>kratia</a:t>
            </a:r>
            <a:r>
              <a:rPr lang="en-US" altLang="en-US" dirty="0" smtClean="0"/>
              <a:t> (to rule). Thus ~ rule by the people</a:t>
            </a:r>
          </a:p>
          <a:p>
            <a:pPr algn="ctr" eaLnBrk="1" hangingPunct="1">
              <a:buFontTx/>
              <a:buNone/>
            </a:pPr>
            <a:r>
              <a:rPr lang="en-US" altLang="en-US" b="1" dirty="0" smtClean="0"/>
              <a:t>Too simple &amp; naïve</a:t>
            </a:r>
          </a:p>
          <a:p>
            <a:pPr eaLnBrk="1" hangingPunct="1"/>
            <a:r>
              <a:rPr lang="en-US" altLang="en-US" dirty="0" smtClean="0"/>
              <a:t>Democracy is a system of government in which people select policy makers so that policies reflect the will of those governed.</a:t>
            </a:r>
          </a:p>
          <a:p>
            <a:pPr eaLnBrk="1" hangingPunct="1"/>
            <a:endParaRPr lang="en-US" altLang="en-US" dirty="0" smtClean="0"/>
          </a:p>
          <a:p>
            <a:pPr algn="ctr"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3406750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Government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 smtClean="0"/>
              <a:t>Government Types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/>
              <a:t>Democracy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dirty="0" smtClean="0"/>
              <a:t>Federal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b="1" dirty="0" smtClean="0"/>
              <a:t>Direct Democracy – </a:t>
            </a:r>
            <a:r>
              <a:rPr lang="en-US" altLang="en-US" sz="2400" dirty="0" smtClean="0"/>
              <a:t>people rule directly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en-US" sz="2000" dirty="0" smtClean="0"/>
              <a:t>Citizens come together to discuss and pass laws, and select rulers (most turn to mob rule)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b="1" dirty="0" smtClean="0"/>
              <a:t>Indirect Democracy (Representative) – </a:t>
            </a:r>
            <a:r>
              <a:rPr lang="en-US" altLang="en-US" sz="2400" dirty="0" smtClean="0"/>
              <a:t>people rule through elected representatives</a:t>
            </a:r>
          </a:p>
          <a:p>
            <a:pPr lvl="2" eaLnBrk="1" hangingPunct="1"/>
            <a:r>
              <a:rPr lang="en-US" altLang="en-US" sz="2000" dirty="0" smtClean="0"/>
              <a:t>Aka </a:t>
            </a:r>
            <a:r>
              <a:rPr lang="en-US" altLang="en-US" sz="2000" b="1" dirty="0" smtClean="0"/>
              <a:t>republic</a:t>
            </a:r>
            <a:endParaRPr lang="en-US" altLang="en-US" sz="2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b="1" dirty="0" smtClean="0"/>
              <a:t>DD: </a:t>
            </a:r>
            <a:r>
              <a:rPr lang="en-US" altLang="en-US" sz="2400" dirty="0" smtClean="0"/>
              <a:t>Switzerland has mixture of DD and ID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400" b="1" dirty="0" smtClean="0"/>
              <a:t>ID: </a:t>
            </a:r>
            <a:r>
              <a:rPr lang="en-US" altLang="en-US" sz="2400" dirty="0" smtClean="0"/>
              <a:t>U.S., Canada, Australia, Italy</a:t>
            </a:r>
            <a:endParaRPr lang="en-US" altLang="en-US" sz="2400" b="1" dirty="0" smtClean="0"/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  <p:pic>
        <p:nvPicPr>
          <p:cNvPr id="20484" name="Picture 4" descr="r2v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19478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Two Forms of Democracy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Direct democracy</a:t>
            </a:r>
            <a:r>
              <a:rPr lang="en-US" altLang="en-US" dirty="0" smtClean="0"/>
              <a:t> allows the people the authority to govern themselves directly</a:t>
            </a:r>
          </a:p>
          <a:p>
            <a:pPr lvl="1"/>
            <a:r>
              <a:rPr lang="en-US" altLang="en-US" dirty="0" smtClean="0"/>
              <a:t>People make and vote on policies in forums</a:t>
            </a:r>
          </a:p>
          <a:p>
            <a:pPr lvl="1"/>
            <a:r>
              <a:rPr lang="en-US" altLang="en-US" dirty="0" smtClean="0"/>
              <a:t>Only exist in small communities today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Representative democracy</a:t>
            </a:r>
            <a:r>
              <a:rPr lang="en-US" altLang="en-US" dirty="0"/>
              <a:t> people select representatives and give them authority to make laws and run the government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Also known as: </a:t>
            </a:r>
            <a:r>
              <a:rPr lang="en-US" altLang="en-US" i="1" dirty="0"/>
              <a:t>republic</a:t>
            </a:r>
            <a:r>
              <a:rPr lang="en-US" altLang="en-US" dirty="0"/>
              <a:t>, </a:t>
            </a:r>
            <a:r>
              <a:rPr lang="en-US" altLang="en-US" i="1" dirty="0"/>
              <a:t>indirect democracy</a:t>
            </a:r>
            <a:r>
              <a:rPr lang="en-US" altLang="en-US" dirty="0"/>
              <a:t> and </a:t>
            </a:r>
            <a:r>
              <a:rPr lang="en-US" altLang="en-US" i="1" dirty="0"/>
              <a:t>constitutional republic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Still in all, power ultimately rests with the public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468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</a:t>
            </a:r>
            <a:r>
              <a:rPr lang="en-US" dirty="0" smtClean="0"/>
              <a:t>Government-Examples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Autocracy</a:t>
            </a:r>
          </a:p>
          <a:p>
            <a:pPr lvl="1"/>
            <a:r>
              <a:rPr lang="en-US" dirty="0" smtClean="0"/>
              <a:t>Absolute Monarchy</a:t>
            </a:r>
          </a:p>
          <a:p>
            <a:pPr lvl="1"/>
            <a:r>
              <a:rPr lang="en-US" dirty="0" smtClean="0"/>
              <a:t>Constitutional Monarchy-shared monarchy</a:t>
            </a:r>
          </a:p>
          <a:p>
            <a:pPr lvl="1"/>
            <a:r>
              <a:rPr lang="en-US" dirty="0" smtClean="0"/>
              <a:t>Dictatorship</a:t>
            </a:r>
          </a:p>
          <a:p>
            <a:pPr lvl="1"/>
            <a:r>
              <a:rPr lang="en-US" dirty="0" err="1" smtClean="0"/>
              <a:t>Paparchy</a:t>
            </a:r>
            <a:r>
              <a:rPr lang="en-US" dirty="0" smtClean="0"/>
              <a:t>-government by the pope</a:t>
            </a:r>
          </a:p>
          <a:p>
            <a:pPr lvl="1"/>
            <a:r>
              <a:rPr lang="en-US" dirty="0" smtClean="0"/>
              <a:t>Monocracy-government by one person</a:t>
            </a:r>
          </a:p>
          <a:p>
            <a:pPr lvl="1"/>
            <a:r>
              <a:rPr lang="en-US" dirty="0" err="1" smtClean="0"/>
              <a:t>Ideocracy</a:t>
            </a:r>
            <a:r>
              <a:rPr lang="en-US" dirty="0" smtClean="0"/>
              <a:t>-self rule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1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94160" y="838200"/>
            <a:ext cx="4911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What is </a:t>
            </a:r>
            <a:r>
              <a:rPr lang="en-US" sz="4800" b="1" dirty="0" smtClean="0"/>
              <a:t>a “state</a:t>
            </a:r>
            <a:r>
              <a:rPr lang="en-US" sz="4800" b="1" dirty="0"/>
              <a:t>” ?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72110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From </a:t>
            </a:r>
            <a:r>
              <a:rPr lang="en-US" sz="2800" dirty="0"/>
              <a:t>the Latin </a:t>
            </a:r>
            <a:r>
              <a:rPr lang="en-US" sz="2800" i="1" dirty="0"/>
              <a:t>stare (to </a:t>
            </a:r>
            <a:r>
              <a:rPr lang="en-US" sz="2800" i="1" dirty="0" smtClean="0"/>
              <a:t>stand)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Political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Occupies </a:t>
            </a:r>
            <a:r>
              <a:rPr lang="en-US" sz="2800" dirty="0"/>
              <a:t>a </a:t>
            </a:r>
            <a:r>
              <a:rPr lang="en-US" sz="2800" dirty="0" smtClean="0"/>
              <a:t>defined, specific </a:t>
            </a:r>
            <a:r>
              <a:rPr lang="en-US" sz="2800" b="1" dirty="0" smtClean="0">
                <a:solidFill>
                  <a:srgbClr val="FF0000"/>
                </a:solidFill>
              </a:rPr>
              <a:t>territory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Organized </a:t>
            </a:r>
            <a:r>
              <a:rPr lang="en-US" sz="2800" b="1" dirty="0" smtClean="0">
                <a:solidFill>
                  <a:srgbClr val="FF0000"/>
                </a:solidFill>
              </a:rPr>
              <a:t>government</a:t>
            </a:r>
            <a:r>
              <a:rPr lang="en-US" sz="2800" dirty="0"/>
              <a:t> </a:t>
            </a:r>
            <a:r>
              <a:rPr lang="en-US" sz="2800" dirty="0" smtClean="0"/>
              <a:t>to make “rules”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Sovereignty</a:t>
            </a:r>
            <a:r>
              <a:rPr lang="en-US" sz="2800" dirty="0" smtClean="0"/>
              <a:t>: with </a:t>
            </a:r>
            <a:r>
              <a:rPr lang="en-US" sz="2800" dirty="0"/>
              <a:t>the authority to make and</a:t>
            </a:r>
            <a:br>
              <a:rPr lang="en-US" sz="2800" dirty="0"/>
            </a:br>
            <a:r>
              <a:rPr lang="en-US" sz="2800" dirty="0"/>
              <a:t>enforce laws without the consent of a higher authority.</a:t>
            </a:r>
            <a:endParaRPr lang="en-US" sz="2800" i="1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10800000" flipV="1">
            <a:off x="533400" y="47201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*</a:t>
            </a:r>
            <a:r>
              <a:rPr lang="en-US" sz="2800" dirty="0"/>
              <a:t> </a:t>
            </a:r>
            <a:r>
              <a:rPr lang="en-US" sz="2000" dirty="0" smtClean="0"/>
              <a:t>Today it is synonymous </a:t>
            </a:r>
            <a:r>
              <a:rPr lang="en-US" sz="2000" dirty="0"/>
              <a:t>with the term </a:t>
            </a:r>
            <a:r>
              <a:rPr lang="en-US" sz="2000" b="1" dirty="0" smtClean="0"/>
              <a:t>country, nation-state, </a:t>
            </a:r>
            <a:r>
              <a:rPr lang="en-US" sz="2000" dirty="0" smtClean="0"/>
              <a:t>and </a:t>
            </a:r>
            <a:r>
              <a:rPr lang="en-US" sz="2000" b="1" dirty="0" smtClean="0"/>
              <a:t>city-state</a:t>
            </a:r>
            <a:endParaRPr lang="en-US" sz="2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3400" y="51054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*</a:t>
            </a:r>
            <a:r>
              <a:rPr lang="en-US" sz="2800" dirty="0"/>
              <a:t> </a:t>
            </a:r>
            <a:r>
              <a:rPr lang="en-US" sz="2000" dirty="0"/>
              <a:t>Not to be confused with </a:t>
            </a:r>
            <a:r>
              <a:rPr lang="en-US" sz="2000" b="1" dirty="0"/>
              <a:t>nation</a:t>
            </a:r>
            <a:r>
              <a:rPr lang="en-US" sz="2000" dirty="0"/>
              <a:t>, which is defined as </a:t>
            </a:r>
            <a:r>
              <a:rPr lang="en-US" sz="2000" dirty="0" smtClean="0"/>
              <a:t>a </a:t>
            </a:r>
            <a:r>
              <a:rPr lang="en-US" sz="2000" dirty="0"/>
              <a:t>group of people </a:t>
            </a:r>
            <a:r>
              <a:rPr lang="en-US" sz="2000" dirty="0" smtClean="0"/>
              <a:t>                                      	united </a:t>
            </a:r>
            <a:r>
              <a:rPr lang="en-US" sz="2000" dirty="0"/>
              <a:t>by some common bond.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</a:t>
            </a:r>
            <a:r>
              <a:rPr lang="en-US" dirty="0" smtClean="0"/>
              <a:t>Government-Examples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Oligarchy</a:t>
            </a:r>
          </a:p>
          <a:p>
            <a:pPr lvl="1"/>
            <a:r>
              <a:rPr lang="en-US" dirty="0" smtClean="0"/>
              <a:t>Aristocracy-government by nobility</a:t>
            </a:r>
          </a:p>
          <a:p>
            <a:pPr lvl="1"/>
            <a:r>
              <a:rPr lang="en-US" dirty="0" smtClean="0"/>
              <a:t>Meritocracy-government by those who are worthy</a:t>
            </a:r>
          </a:p>
          <a:p>
            <a:pPr lvl="1"/>
            <a:r>
              <a:rPr lang="en-US" dirty="0" smtClean="0"/>
              <a:t>Plutocracy-government by the rich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0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</a:t>
            </a:r>
            <a:r>
              <a:rPr lang="en-US" dirty="0" smtClean="0"/>
              <a:t>Government-Examples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</a:p>
          <a:p>
            <a:pPr lvl="1"/>
            <a:r>
              <a:rPr lang="en-US" dirty="0" err="1" smtClean="0"/>
              <a:t>Sociocracy-governemnt</a:t>
            </a:r>
            <a:r>
              <a:rPr lang="en-US" dirty="0" smtClean="0"/>
              <a:t> by all of society</a:t>
            </a:r>
          </a:p>
          <a:p>
            <a:pPr lvl="1"/>
            <a:r>
              <a:rPr lang="en-US" dirty="0" err="1" smtClean="0"/>
              <a:t>Pantarchy</a:t>
            </a:r>
            <a:r>
              <a:rPr lang="en-US" dirty="0" smtClean="0"/>
              <a:t>-world government</a:t>
            </a:r>
          </a:p>
          <a:p>
            <a:pPr lvl="1"/>
            <a:r>
              <a:rPr lang="en-US" dirty="0" err="1" smtClean="0"/>
              <a:t>Panarchy</a:t>
            </a:r>
            <a:r>
              <a:rPr lang="en-US" dirty="0" smtClean="0"/>
              <a:t> –universal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52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</a:p>
          <a:p>
            <a:r>
              <a:rPr lang="en-US" dirty="0" smtClean="0"/>
              <a:t>Politics</a:t>
            </a:r>
          </a:p>
          <a:p>
            <a:r>
              <a:rPr lang="en-US" dirty="0" smtClean="0"/>
              <a:t>Authority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77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Capitalism</a:t>
            </a:r>
          </a:p>
          <a:p>
            <a:pPr lvl="1"/>
            <a:r>
              <a:rPr lang="en-US" dirty="0" smtClean="0"/>
              <a:t>Socialism</a:t>
            </a:r>
          </a:p>
          <a:p>
            <a:pPr lvl="1"/>
            <a:r>
              <a:rPr lang="en-US" dirty="0" smtClean="0"/>
              <a:t>Communism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84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Dictatorship</a:t>
            </a:r>
          </a:p>
          <a:p>
            <a:pPr lvl="1"/>
            <a:r>
              <a:rPr lang="en-US" dirty="0" smtClean="0"/>
              <a:t>Totalitarian</a:t>
            </a:r>
          </a:p>
          <a:p>
            <a:pPr lvl="1"/>
            <a:r>
              <a:rPr lang="en-US" dirty="0" smtClean="0"/>
              <a:t>Theocracy</a:t>
            </a:r>
          </a:p>
          <a:p>
            <a:pPr lvl="1"/>
            <a:r>
              <a:rPr lang="en-US" dirty="0" smtClean="0"/>
              <a:t>Parliamentary</a:t>
            </a:r>
          </a:p>
          <a:p>
            <a:pPr lvl="1"/>
            <a:r>
              <a:rPr lang="en-US" dirty="0" smtClean="0"/>
              <a:t>Republic</a:t>
            </a:r>
          </a:p>
          <a:p>
            <a:pPr lvl="1"/>
            <a:r>
              <a:rPr lang="en-US" dirty="0" smtClean="0"/>
              <a:t>Anarchy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69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</a:p>
          <a:p>
            <a:pPr lvl="1"/>
            <a:r>
              <a:rPr lang="en-US" dirty="0" smtClean="0"/>
              <a:t>Revolutionary</a:t>
            </a:r>
          </a:p>
          <a:p>
            <a:pPr lvl="1"/>
            <a:r>
              <a:rPr lang="en-US" dirty="0" smtClean="0"/>
              <a:t>Totalitarian</a:t>
            </a:r>
          </a:p>
          <a:p>
            <a:pPr lvl="1"/>
            <a:r>
              <a:rPr lang="en-US" dirty="0" smtClean="0"/>
              <a:t>Oligarchy/Plutocracy</a:t>
            </a:r>
          </a:p>
          <a:p>
            <a:pPr lvl="1"/>
            <a:r>
              <a:rPr lang="en-US" dirty="0" smtClean="0"/>
              <a:t>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8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Features of a State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Population</a:t>
            </a:r>
          </a:p>
          <a:p>
            <a:pPr eaLnBrk="1" hangingPunct="1"/>
            <a:r>
              <a:rPr lang="en-US" b="1" dirty="0" smtClean="0"/>
              <a:t>Territory / land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Sovereignty</a:t>
            </a:r>
            <a:r>
              <a:rPr lang="en-US" dirty="0" smtClean="0"/>
              <a:t> – </a:t>
            </a:r>
            <a:r>
              <a:rPr lang="en-US" sz="2800" dirty="0" smtClean="0"/>
              <a:t>supreme and absolute power</a:t>
            </a:r>
            <a:br>
              <a:rPr lang="en-US" sz="2800" dirty="0" smtClean="0"/>
            </a:br>
            <a:r>
              <a:rPr lang="en-US" sz="2800" dirty="0" smtClean="0"/>
              <a:t>    within its territorial boundaries.</a:t>
            </a:r>
            <a:endParaRPr lang="en-US" sz="2800" i="1" dirty="0" smtClean="0"/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Government</a:t>
            </a:r>
            <a:r>
              <a:rPr lang="en-US" dirty="0" smtClean="0"/>
              <a:t> – </a:t>
            </a:r>
            <a:r>
              <a:rPr lang="en-US" sz="2800" dirty="0" smtClean="0"/>
              <a:t>the institution and processes </a:t>
            </a:r>
            <a:br>
              <a:rPr lang="en-US" sz="2800" dirty="0" smtClean="0"/>
            </a:br>
            <a:r>
              <a:rPr lang="en-US" sz="2800" dirty="0" smtClean="0"/>
              <a:t>    through which the state maintains social order, </a:t>
            </a:r>
            <a:br>
              <a:rPr lang="en-US" sz="2800" dirty="0" smtClean="0"/>
            </a:br>
            <a:r>
              <a:rPr lang="en-US" sz="2800" dirty="0" smtClean="0"/>
              <a:t>    provides public services, and enforces binding </a:t>
            </a:r>
            <a:br>
              <a:rPr lang="en-US" sz="2800" dirty="0" smtClean="0"/>
            </a:br>
            <a:r>
              <a:rPr lang="en-US" sz="2800" dirty="0" smtClean="0"/>
              <a:t>    decisions.</a:t>
            </a:r>
            <a:endParaRPr lang="en-US" sz="2800" i="1" dirty="0" smtClean="0"/>
          </a:p>
          <a:p>
            <a:pPr eaLnBrk="1" hangingPunct="1">
              <a:buFontTx/>
              <a:buNone/>
            </a:pPr>
            <a:endParaRPr lang="en-US" sz="28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Origins of the State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772400" cy="3581400"/>
          </a:xfrm>
        </p:spPr>
        <p:txBody>
          <a:bodyPr/>
          <a:lstStyle/>
          <a:p>
            <a:pPr eaLnBrk="1" hangingPunct="1"/>
            <a:r>
              <a:rPr lang="en-US" b="1" dirty="0" smtClean="0"/>
              <a:t>Evolution Theory</a:t>
            </a:r>
          </a:p>
          <a:p>
            <a:pPr eaLnBrk="1" hangingPunct="1"/>
            <a:r>
              <a:rPr lang="en-US" b="1" dirty="0" smtClean="0"/>
              <a:t>Force Theory</a:t>
            </a:r>
          </a:p>
          <a:p>
            <a:pPr eaLnBrk="1" hangingPunct="1"/>
            <a:r>
              <a:rPr lang="en-US" b="1" dirty="0" smtClean="0"/>
              <a:t>Divine Right</a:t>
            </a:r>
          </a:p>
          <a:p>
            <a:pPr eaLnBrk="1" hangingPunct="1"/>
            <a:r>
              <a:rPr lang="en-US" b="1" dirty="0" smtClean="0"/>
              <a:t>Social Contract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310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How did states and governments come into </a:t>
            </a:r>
            <a:br>
              <a:rPr lang="en-US" sz="3200" dirty="0"/>
            </a:br>
            <a:r>
              <a:rPr lang="en-US" sz="3200" dirty="0"/>
              <a:t>being?  Four theories: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Evolution Theory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States </a:t>
            </a:r>
            <a:r>
              <a:rPr lang="en-US" b="1" dirty="0" smtClean="0"/>
              <a:t>evolved</a:t>
            </a:r>
            <a:r>
              <a:rPr lang="en-US" dirty="0" smtClean="0"/>
              <a:t> from primitive family units – hunter gatherers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Families grew into large extended units or</a:t>
            </a:r>
            <a:br>
              <a:rPr lang="en-US" dirty="0" smtClean="0"/>
            </a:br>
            <a:r>
              <a:rPr lang="en-US" dirty="0" smtClean="0"/>
              <a:t>tribes; begin to settle in certain areas; farming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Heads of the family served as a government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Evolved into tribal councils with a hierarchy of authority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Force Theory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Governments emerged when people are were brought under the control of some authority and the people are forced to submit to rule</a:t>
            </a:r>
          </a:p>
          <a:p>
            <a:pPr lvl="1"/>
            <a:r>
              <a:rPr lang="en-US" dirty="0" smtClean="0"/>
              <a:t>Single person</a:t>
            </a:r>
          </a:p>
          <a:p>
            <a:pPr lvl="1"/>
            <a:r>
              <a:rPr lang="en-US" dirty="0" smtClean="0"/>
              <a:t>Groups of people</a:t>
            </a:r>
          </a:p>
          <a:p>
            <a:pPr eaLnBrk="1" hangingPunct="1"/>
            <a:r>
              <a:rPr lang="en-US" dirty="0" smtClean="0"/>
              <a:t>States emerged/got larger from the conquest of other families or tribes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Divine Right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 was thought that “God” created the state, therefore people believed that kings are chosen by a deity/god to rule the state</a:t>
            </a:r>
          </a:p>
          <a:p>
            <a:pPr lvl="1"/>
            <a:r>
              <a:rPr lang="en-US" sz="2400" dirty="0" smtClean="0"/>
              <a:t>examples include ancient Egyptians and Aztecs</a:t>
            </a:r>
          </a:p>
          <a:p>
            <a:pPr eaLnBrk="1" hangingPunct="1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Century Europe, the belief is used by royalty as the justification for </a:t>
            </a:r>
            <a:r>
              <a:rPr lang="en-US" b="1" dirty="0" smtClean="0">
                <a:solidFill>
                  <a:srgbClr val="FF0000"/>
                </a:solidFill>
              </a:rPr>
              <a:t>absolute rule</a:t>
            </a:r>
          </a:p>
          <a:p>
            <a:pPr eaLnBrk="1" hangingPunct="1"/>
            <a:r>
              <a:rPr lang="en-US" dirty="0" smtClean="0"/>
              <a:t>To question the king was not only treason but seen as a sin against the god 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Social Contract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Century &amp; The Age of Enlightenment</a:t>
            </a:r>
          </a:p>
          <a:p>
            <a:pPr eaLnBrk="1" hangingPunct="1"/>
            <a:r>
              <a:rPr lang="en-US" dirty="0" smtClean="0"/>
              <a:t>People begin to challenge the monarchy and the idea of Divine Right</a:t>
            </a:r>
          </a:p>
          <a:p>
            <a:pPr eaLnBrk="1" hangingPunct="1"/>
            <a:r>
              <a:rPr lang="en-US" dirty="0" smtClean="0"/>
              <a:t>“Enlightened” thinkers promote the concept of government by social contract</a:t>
            </a:r>
          </a:p>
          <a:p>
            <a:pPr lvl="1"/>
            <a:r>
              <a:rPr lang="en-US" dirty="0" smtClean="0"/>
              <a:t>The people give up some rights to a government in order to receive the benefits of government for their own well-being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Thomas Hobbes ~ Social Contract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5257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a “state of Nature” there is no</a:t>
            </a:r>
            <a:br>
              <a:rPr lang="en-US" sz="2800" dirty="0" smtClean="0"/>
            </a:br>
            <a:r>
              <a:rPr lang="en-US" sz="2800" dirty="0" smtClean="0"/>
              <a:t>government and man is free.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However, absolute freedom has a price… life is “cruel, brutish and short”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escape this cruel reality, men would </a:t>
            </a:r>
            <a:r>
              <a:rPr lang="en-US" sz="2800" b="1" dirty="0" smtClean="0">
                <a:solidFill>
                  <a:srgbClr val="FF0000"/>
                </a:solidFill>
              </a:rPr>
              <a:t>give up some freedom </a:t>
            </a:r>
            <a:r>
              <a:rPr lang="en-US" sz="2800" dirty="0" smtClean="0"/>
              <a:t>to the state; in return the government (state) would offer people security through law &amp; order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10247" name="Picture 7" descr="http://academic.brooklyn.cuny.edu/history/virtual/portrait/hob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371600"/>
            <a:ext cx="2730500" cy="40386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784</Words>
  <Application>Microsoft Office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INTRODUCTION TO GOVERNMENT</vt:lpstr>
      <vt:lpstr>PowerPoint Presentation</vt:lpstr>
      <vt:lpstr>Features of a State</vt:lpstr>
      <vt:lpstr>Origins of the State</vt:lpstr>
      <vt:lpstr>Evolution Theory</vt:lpstr>
      <vt:lpstr>Force Theory</vt:lpstr>
      <vt:lpstr>Divine Right</vt:lpstr>
      <vt:lpstr>Social Contract</vt:lpstr>
      <vt:lpstr>Thomas Hobbes ~ Social Contract</vt:lpstr>
      <vt:lpstr>John Locke ~ Social Contract</vt:lpstr>
      <vt:lpstr>Types of Government</vt:lpstr>
      <vt:lpstr>Government</vt:lpstr>
      <vt:lpstr>Government</vt:lpstr>
      <vt:lpstr>Government</vt:lpstr>
      <vt:lpstr>Government</vt:lpstr>
      <vt:lpstr>Democracies</vt:lpstr>
      <vt:lpstr>Government</vt:lpstr>
      <vt:lpstr>Two Forms of Democracy</vt:lpstr>
      <vt:lpstr>Forms of Government-Examples</vt:lpstr>
      <vt:lpstr>Forms of Government-Examples</vt:lpstr>
      <vt:lpstr>Forms of Government-Examples</vt:lpstr>
      <vt:lpstr>Basis of Government</vt:lpstr>
      <vt:lpstr>Basis of Government</vt:lpstr>
      <vt:lpstr>Basis of Government</vt:lpstr>
      <vt:lpstr>Basis of Government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ddudley9</dc:creator>
  <cp:lastModifiedBy>gilmore</cp:lastModifiedBy>
  <cp:revision>10</cp:revision>
  <cp:lastPrinted>2014-08-22T11:11:54Z</cp:lastPrinted>
  <dcterms:created xsi:type="dcterms:W3CDTF">2014-08-21T01:28:47Z</dcterms:created>
  <dcterms:modified xsi:type="dcterms:W3CDTF">2014-08-26T10:54:26Z</dcterms:modified>
</cp:coreProperties>
</file>