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5ACC01-C0C0-4E4A-9151-9033C80B92B6}" type="datetimeFigureOut">
              <a:rPr lang="en-US" smtClean="0"/>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C87CF-E8E5-432A-8E44-87F2BDA503C7}" type="slidenum">
              <a:rPr lang="en-US" smtClean="0"/>
              <a:t>‹#›</a:t>
            </a:fld>
            <a:endParaRPr lang="en-US"/>
          </a:p>
        </p:txBody>
      </p:sp>
    </p:spTree>
    <p:extLst>
      <p:ext uri="{BB962C8B-B14F-4D97-AF65-F5344CB8AC3E}">
        <p14:creationId xmlns:p14="http://schemas.microsoft.com/office/powerpoint/2010/main" val="2409829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ACC01-C0C0-4E4A-9151-9033C80B92B6}" type="datetimeFigureOut">
              <a:rPr lang="en-US" smtClean="0"/>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C87CF-E8E5-432A-8E44-87F2BDA503C7}" type="slidenum">
              <a:rPr lang="en-US" smtClean="0"/>
              <a:t>‹#›</a:t>
            </a:fld>
            <a:endParaRPr lang="en-US"/>
          </a:p>
        </p:txBody>
      </p:sp>
    </p:spTree>
    <p:extLst>
      <p:ext uri="{BB962C8B-B14F-4D97-AF65-F5344CB8AC3E}">
        <p14:creationId xmlns:p14="http://schemas.microsoft.com/office/powerpoint/2010/main" val="3813442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ACC01-C0C0-4E4A-9151-9033C80B92B6}" type="datetimeFigureOut">
              <a:rPr lang="en-US" smtClean="0"/>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C87CF-E8E5-432A-8E44-87F2BDA503C7}" type="slidenum">
              <a:rPr lang="en-US" smtClean="0"/>
              <a:t>‹#›</a:t>
            </a:fld>
            <a:endParaRPr lang="en-US"/>
          </a:p>
        </p:txBody>
      </p:sp>
    </p:spTree>
    <p:extLst>
      <p:ext uri="{BB962C8B-B14F-4D97-AF65-F5344CB8AC3E}">
        <p14:creationId xmlns:p14="http://schemas.microsoft.com/office/powerpoint/2010/main" val="3219024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ACC01-C0C0-4E4A-9151-9033C80B92B6}" type="datetimeFigureOut">
              <a:rPr lang="en-US" smtClean="0"/>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C87CF-E8E5-432A-8E44-87F2BDA503C7}" type="slidenum">
              <a:rPr lang="en-US" smtClean="0"/>
              <a:t>‹#›</a:t>
            </a:fld>
            <a:endParaRPr lang="en-US"/>
          </a:p>
        </p:txBody>
      </p:sp>
    </p:spTree>
    <p:extLst>
      <p:ext uri="{BB962C8B-B14F-4D97-AF65-F5344CB8AC3E}">
        <p14:creationId xmlns:p14="http://schemas.microsoft.com/office/powerpoint/2010/main" val="1879265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5ACC01-C0C0-4E4A-9151-9033C80B92B6}" type="datetimeFigureOut">
              <a:rPr lang="en-US" smtClean="0"/>
              <a:t>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C87CF-E8E5-432A-8E44-87F2BDA503C7}" type="slidenum">
              <a:rPr lang="en-US" smtClean="0"/>
              <a:t>‹#›</a:t>
            </a:fld>
            <a:endParaRPr lang="en-US"/>
          </a:p>
        </p:txBody>
      </p:sp>
    </p:spTree>
    <p:extLst>
      <p:ext uri="{BB962C8B-B14F-4D97-AF65-F5344CB8AC3E}">
        <p14:creationId xmlns:p14="http://schemas.microsoft.com/office/powerpoint/2010/main" val="3036308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5ACC01-C0C0-4E4A-9151-9033C80B92B6}" type="datetimeFigureOut">
              <a:rPr lang="en-US" smtClean="0"/>
              <a:t>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C87CF-E8E5-432A-8E44-87F2BDA503C7}" type="slidenum">
              <a:rPr lang="en-US" smtClean="0"/>
              <a:t>‹#›</a:t>
            </a:fld>
            <a:endParaRPr lang="en-US"/>
          </a:p>
        </p:txBody>
      </p:sp>
    </p:spTree>
    <p:extLst>
      <p:ext uri="{BB962C8B-B14F-4D97-AF65-F5344CB8AC3E}">
        <p14:creationId xmlns:p14="http://schemas.microsoft.com/office/powerpoint/2010/main" val="367122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5ACC01-C0C0-4E4A-9151-9033C80B92B6}" type="datetimeFigureOut">
              <a:rPr lang="en-US" smtClean="0"/>
              <a:t>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9C87CF-E8E5-432A-8E44-87F2BDA503C7}" type="slidenum">
              <a:rPr lang="en-US" smtClean="0"/>
              <a:t>‹#›</a:t>
            </a:fld>
            <a:endParaRPr lang="en-US"/>
          </a:p>
        </p:txBody>
      </p:sp>
    </p:spTree>
    <p:extLst>
      <p:ext uri="{BB962C8B-B14F-4D97-AF65-F5344CB8AC3E}">
        <p14:creationId xmlns:p14="http://schemas.microsoft.com/office/powerpoint/2010/main" val="253848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5ACC01-C0C0-4E4A-9151-9033C80B92B6}" type="datetimeFigureOut">
              <a:rPr lang="en-US" smtClean="0"/>
              <a:t>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9C87CF-E8E5-432A-8E44-87F2BDA503C7}" type="slidenum">
              <a:rPr lang="en-US" smtClean="0"/>
              <a:t>‹#›</a:t>
            </a:fld>
            <a:endParaRPr lang="en-US"/>
          </a:p>
        </p:txBody>
      </p:sp>
    </p:spTree>
    <p:extLst>
      <p:ext uri="{BB962C8B-B14F-4D97-AF65-F5344CB8AC3E}">
        <p14:creationId xmlns:p14="http://schemas.microsoft.com/office/powerpoint/2010/main" val="775095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ACC01-C0C0-4E4A-9151-9033C80B92B6}" type="datetimeFigureOut">
              <a:rPr lang="en-US" smtClean="0"/>
              <a:t>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9C87CF-E8E5-432A-8E44-87F2BDA503C7}" type="slidenum">
              <a:rPr lang="en-US" smtClean="0"/>
              <a:t>‹#›</a:t>
            </a:fld>
            <a:endParaRPr lang="en-US"/>
          </a:p>
        </p:txBody>
      </p:sp>
    </p:spTree>
    <p:extLst>
      <p:ext uri="{BB962C8B-B14F-4D97-AF65-F5344CB8AC3E}">
        <p14:creationId xmlns:p14="http://schemas.microsoft.com/office/powerpoint/2010/main" val="4011781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ACC01-C0C0-4E4A-9151-9033C80B92B6}" type="datetimeFigureOut">
              <a:rPr lang="en-US" smtClean="0"/>
              <a:t>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C87CF-E8E5-432A-8E44-87F2BDA503C7}" type="slidenum">
              <a:rPr lang="en-US" smtClean="0"/>
              <a:t>‹#›</a:t>
            </a:fld>
            <a:endParaRPr lang="en-US"/>
          </a:p>
        </p:txBody>
      </p:sp>
    </p:spTree>
    <p:extLst>
      <p:ext uri="{BB962C8B-B14F-4D97-AF65-F5344CB8AC3E}">
        <p14:creationId xmlns:p14="http://schemas.microsoft.com/office/powerpoint/2010/main" val="260825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ACC01-C0C0-4E4A-9151-9033C80B92B6}" type="datetimeFigureOut">
              <a:rPr lang="en-US" smtClean="0"/>
              <a:t>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9C87CF-E8E5-432A-8E44-87F2BDA503C7}" type="slidenum">
              <a:rPr lang="en-US" smtClean="0"/>
              <a:t>‹#›</a:t>
            </a:fld>
            <a:endParaRPr lang="en-US"/>
          </a:p>
        </p:txBody>
      </p:sp>
    </p:spTree>
    <p:extLst>
      <p:ext uri="{BB962C8B-B14F-4D97-AF65-F5344CB8AC3E}">
        <p14:creationId xmlns:p14="http://schemas.microsoft.com/office/powerpoint/2010/main" val="3058690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ACC01-C0C0-4E4A-9151-9033C80B92B6}" type="datetimeFigureOut">
              <a:rPr lang="en-US" smtClean="0"/>
              <a:t>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9C87CF-E8E5-432A-8E44-87F2BDA503C7}" type="slidenum">
              <a:rPr lang="en-US" smtClean="0"/>
              <a:t>‹#›</a:t>
            </a:fld>
            <a:endParaRPr lang="en-US"/>
          </a:p>
        </p:txBody>
      </p:sp>
    </p:spTree>
    <p:extLst>
      <p:ext uri="{BB962C8B-B14F-4D97-AF65-F5344CB8AC3E}">
        <p14:creationId xmlns:p14="http://schemas.microsoft.com/office/powerpoint/2010/main" val="2831876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89397"/>
            <a:ext cx="9144000" cy="2150771"/>
          </a:xfrm>
        </p:spPr>
        <p:txBody>
          <a:bodyPr>
            <a:normAutofit/>
          </a:bodyPr>
          <a:lstStyle/>
          <a:p>
            <a:r>
              <a:rPr lang="en-US" sz="8800" b="1" dirty="0" smtClean="0">
                <a:solidFill>
                  <a:srgbClr val="FF0000"/>
                </a:solidFill>
                <a:latin typeface="Baskerville Old Face" panose="02020602080505020303" pitchFamily="18" charset="0"/>
              </a:rPr>
              <a:t>IMPERIALISM</a:t>
            </a:r>
            <a:endParaRPr lang="en-US" sz="8800" b="1" dirty="0">
              <a:solidFill>
                <a:srgbClr val="FF0000"/>
              </a:solidFill>
              <a:latin typeface="Baskerville Old Face" panose="02020602080505020303" pitchFamily="18" charset="0"/>
            </a:endParaRPr>
          </a:p>
        </p:txBody>
      </p:sp>
      <p:sp>
        <p:nvSpPr>
          <p:cNvPr id="3" name="Subtitle 2"/>
          <p:cNvSpPr>
            <a:spLocks noGrp="1"/>
          </p:cNvSpPr>
          <p:nvPr>
            <p:ph type="subTitle" idx="1"/>
          </p:nvPr>
        </p:nvSpPr>
        <p:spPr/>
        <p:txBody>
          <a:bodyPr>
            <a:normAutofit/>
          </a:bodyPr>
          <a:lstStyle/>
          <a:p>
            <a:r>
              <a:rPr lang="en-US" sz="7200" dirty="0" smtClean="0"/>
              <a:t>Vocabulary</a:t>
            </a:r>
            <a:endParaRPr lang="en-US" sz="7200" dirty="0"/>
          </a:p>
        </p:txBody>
      </p:sp>
    </p:spTree>
    <p:extLst>
      <p:ext uri="{BB962C8B-B14F-4D97-AF65-F5344CB8AC3E}">
        <p14:creationId xmlns:p14="http://schemas.microsoft.com/office/powerpoint/2010/main" val="1834217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Monday</a:t>
            </a:r>
            <a:r>
              <a:rPr lang="en-US" sz="6000" b="1" dirty="0" smtClean="0"/>
              <a:t> </a:t>
            </a:r>
            <a:r>
              <a:rPr lang="en-US" sz="6000" b="1" dirty="0" smtClean="0"/>
              <a:t>Vocabulary</a:t>
            </a:r>
            <a:endParaRPr lang="en-US" sz="6000" b="1" dirty="0"/>
          </a:p>
        </p:txBody>
      </p:sp>
      <p:sp>
        <p:nvSpPr>
          <p:cNvPr id="3" name="Content Placeholder 2"/>
          <p:cNvSpPr>
            <a:spLocks noGrp="1"/>
          </p:cNvSpPr>
          <p:nvPr>
            <p:ph idx="1"/>
          </p:nvPr>
        </p:nvSpPr>
        <p:spPr>
          <a:xfrm>
            <a:off x="838200" y="1532586"/>
            <a:ext cx="10515600" cy="5112913"/>
          </a:xfrm>
        </p:spPr>
        <p:txBody>
          <a:bodyPr>
            <a:normAutofit lnSpcReduction="10000"/>
          </a:bodyPr>
          <a:lstStyle/>
          <a:p>
            <a:endParaRPr lang="en-US" dirty="0"/>
          </a:p>
          <a:p>
            <a:r>
              <a:rPr lang="en-US" sz="3600" b="1" dirty="0"/>
              <a:t>Zulu </a:t>
            </a:r>
            <a:r>
              <a:rPr lang="en-US" sz="3600" b="1" dirty="0" smtClean="0"/>
              <a:t>War: </a:t>
            </a:r>
            <a:r>
              <a:rPr lang="en-US" sz="3600" dirty="0" smtClean="0"/>
              <a:t>1880s</a:t>
            </a:r>
            <a:r>
              <a:rPr lang="en-US" sz="3600" dirty="0"/>
              <a:t>, </a:t>
            </a:r>
            <a:r>
              <a:rPr lang="en-US" sz="3600" dirty="0" smtClean="0"/>
              <a:t>British against the Zulus as they tried </a:t>
            </a:r>
            <a:r>
              <a:rPr lang="en-US" sz="3600" dirty="0"/>
              <a:t>to keep their </a:t>
            </a:r>
            <a:r>
              <a:rPr lang="en-US" sz="3600" dirty="0" smtClean="0"/>
              <a:t>independence, showed </a:t>
            </a:r>
            <a:r>
              <a:rPr lang="en-US" sz="3600" dirty="0"/>
              <a:t>the growing sense of nationalism within the Zulu </a:t>
            </a:r>
            <a:r>
              <a:rPr lang="en-US" sz="3600" dirty="0" smtClean="0"/>
              <a:t>Kingdom; Zulu </a:t>
            </a:r>
            <a:r>
              <a:rPr lang="en-US" sz="3600" dirty="0"/>
              <a:t>nation did not have the same amount of weapons that the British had and were </a:t>
            </a:r>
            <a:r>
              <a:rPr lang="en-US" sz="3600" dirty="0" smtClean="0"/>
              <a:t>defeated; led </a:t>
            </a:r>
            <a:r>
              <a:rPr lang="en-US" sz="3600" dirty="0"/>
              <a:t>to the Zulu nation becoming part of the British </a:t>
            </a:r>
            <a:r>
              <a:rPr lang="en-US" sz="3600" dirty="0" smtClean="0"/>
              <a:t>Empire</a:t>
            </a:r>
            <a:endParaRPr lang="en-US" sz="3600" b="1" dirty="0" smtClean="0"/>
          </a:p>
          <a:p>
            <a:r>
              <a:rPr lang="en-US" sz="3600" b="1" dirty="0" smtClean="0"/>
              <a:t>Boers: </a:t>
            </a:r>
            <a:r>
              <a:rPr lang="en-US" sz="3600" dirty="0" smtClean="0"/>
              <a:t>long-time Dutch settlers in Africa</a:t>
            </a:r>
            <a:endParaRPr lang="en-US" sz="3600" b="1" dirty="0" smtClean="0"/>
          </a:p>
          <a:p>
            <a:r>
              <a:rPr lang="en-US" sz="3600" b="1" dirty="0" smtClean="0"/>
              <a:t>Afrikaners: </a:t>
            </a:r>
            <a:r>
              <a:rPr lang="en-US" sz="3600" dirty="0"/>
              <a:t>long-time Dutch settlers in </a:t>
            </a:r>
            <a:r>
              <a:rPr lang="en-US" sz="3600" dirty="0" smtClean="0"/>
              <a:t>Africa, also known as Boers</a:t>
            </a:r>
            <a:endParaRPr lang="en-US" sz="3600" dirty="0"/>
          </a:p>
        </p:txBody>
      </p:sp>
    </p:spTree>
    <p:extLst>
      <p:ext uri="{BB962C8B-B14F-4D97-AF65-F5344CB8AC3E}">
        <p14:creationId xmlns:p14="http://schemas.microsoft.com/office/powerpoint/2010/main" val="1446201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Monday’s Vocabulary</a:t>
            </a:r>
            <a:endParaRPr lang="en-US" sz="6000" b="1" dirty="0"/>
          </a:p>
        </p:txBody>
      </p:sp>
      <p:sp>
        <p:nvSpPr>
          <p:cNvPr id="3" name="Content Placeholder 2"/>
          <p:cNvSpPr>
            <a:spLocks noGrp="1"/>
          </p:cNvSpPr>
          <p:nvPr>
            <p:ph idx="1"/>
          </p:nvPr>
        </p:nvSpPr>
        <p:spPr/>
        <p:txBody>
          <a:bodyPr>
            <a:normAutofit/>
          </a:bodyPr>
          <a:lstStyle/>
          <a:p>
            <a:r>
              <a:rPr lang="en-US" sz="4000" b="1" dirty="0"/>
              <a:t>Imperialism- </a:t>
            </a:r>
            <a:r>
              <a:rPr lang="en-US" sz="4000" dirty="0"/>
              <a:t>term used for Europeans carving up Africa for its colonial uses</a:t>
            </a:r>
          </a:p>
          <a:p>
            <a:r>
              <a:rPr lang="en-US" sz="4000" b="1" dirty="0"/>
              <a:t>Nationalism- </a:t>
            </a:r>
            <a:r>
              <a:rPr lang="en-US" sz="4000" dirty="0"/>
              <a:t>love of one’s country above all </a:t>
            </a:r>
            <a:r>
              <a:rPr lang="en-US" sz="4000" dirty="0" smtClean="0"/>
              <a:t>else</a:t>
            </a:r>
            <a:endParaRPr lang="en-US" sz="4000" dirty="0"/>
          </a:p>
          <a:p>
            <a:r>
              <a:rPr lang="en-US" sz="4000" b="1" dirty="0"/>
              <a:t>Industrialism- </a:t>
            </a:r>
            <a:r>
              <a:rPr lang="en-US" sz="4000" dirty="0"/>
              <a:t>process of moving from hand-made products to machine-enable </a:t>
            </a:r>
            <a:r>
              <a:rPr lang="en-US" sz="4000" dirty="0" smtClean="0"/>
              <a:t>manufacturing</a:t>
            </a:r>
            <a:endParaRPr lang="en-US" sz="4000" dirty="0"/>
          </a:p>
        </p:txBody>
      </p:sp>
    </p:spTree>
    <p:extLst>
      <p:ext uri="{BB962C8B-B14F-4D97-AF65-F5344CB8AC3E}">
        <p14:creationId xmlns:p14="http://schemas.microsoft.com/office/powerpoint/2010/main" val="4079830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Tuesday’s Vocabulary</a:t>
            </a:r>
            <a:endParaRPr lang="en-US" sz="6000" b="1" dirty="0"/>
          </a:p>
        </p:txBody>
      </p:sp>
      <p:sp>
        <p:nvSpPr>
          <p:cNvPr id="3" name="Content Placeholder 2"/>
          <p:cNvSpPr>
            <a:spLocks noGrp="1"/>
          </p:cNvSpPr>
          <p:nvPr>
            <p:ph idx="1"/>
          </p:nvPr>
        </p:nvSpPr>
        <p:spPr>
          <a:xfrm>
            <a:off x="838199" y="1825625"/>
            <a:ext cx="10945970" cy="4351338"/>
          </a:xfrm>
        </p:spPr>
        <p:txBody>
          <a:bodyPr>
            <a:normAutofit/>
          </a:bodyPr>
          <a:lstStyle/>
          <a:p>
            <a:r>
              <a:rPr lang="en-US" sz="4000" b="1" dirty="0" smtClean="0"/>
              <a:t>Rudyard Kipling- </a:t>
            </a:r>
            <a:r>
              <a:rPr lang="en-US" sz="4000" dirty="0" smtClean="0"/>
              <a:t>British author of various works including </a:t>
            </a:r>
            <a:r>
              <a:rPr lang="en-US" sz="4000" i="1" dirty="0" smtClean="0"/>
              <a:t>The Jungle Book</a:t>
            </a:r>
            <a:r>
              <a:rPr lang="en-US" sz="4000" dirty="0" smtClean="0"/>
              <a:t> and </a:t>
            </a:r>
            <a:r>
              <a:rPr lang="en-US" sz="4000" i="1" dirty="0" smtClean="0"/>
              <a:t>White Man’s Burden</a:t>
            </a:r>
          </a:p>
          <a:p>
            <a:r>
              <a:rPr lang="en-US" sz="4000" b="1" i="1" dirty="0" smtClean="0"/>
              <a:t>White Man’s Burden- </a:t>
            </a:r>
            <a:r>
              <a:rPr lang="en-US" sz="4000" dirty="0" smtClean="0"/>
              <a:t>Poem extolling the duty of stronger nations to impose their superior culture on inferior, “backward” peoples (1899)</a:t>
            </a:r>
          </a:p>
          <a:p>
            <a:r>
              <a:rPr lang="en-US" sz="4000" b="1" dirty="0" smtClean="0"/>
              <a:t>Social Darwinism-</a:t>
            </a:r>
            <a:r>
              <a:rPr lang="en-US" sz="4000" dirty="0" smtClean="0"/>
              <a:t> idea of society based on survival of the fittest</a:t>
            </a:r>
            <a:endParaRPr lang="en-US" sz="4000" b="1" dirty="0"/>
          </a:p>
        </p:txBody>
      </p:sp>
    </p:spTree>
    <p:extLst>
      <p:ext uri="{BB962C8B-B14F-4D97-AF65-F5344CB8AC3E}">
        <p14:creationId xmlns:p14="http://schemas.microsoft.com/office/powerpoint/2010/main" val="2369453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Wednesday’s Vocabulary</a:t>
            </a:r>
            <a:endParaRPr lang="en-US" sz="6000" b="1" dirty="0"/>
          </a:p>
        </p:txBody>
      </p:sp>
      <p:sp>
        <p:nvSpPr>
          <p:cNvPr id="3" name="Content Placeholder 2"/>
          <p:cNvSpPr>
            <a:spLocks noGrp="1"/>
          </p:cNvSpPr>
          <p:nvPr>
            <p:ph idx="1"/>
          </p:nvPr>
        </p:nvSpPr>
        <p:spPr>
          <a:xfrm>
            <a:off x="838200" y="1825625"/>
            <a:ext cx="10515600" cy="4703964"/>
          </a:xfrm>
        </p:spPr>
        <p:txBody>
          <a:bodyPr>
            <a:normAutofit lnSpcReduction="10000"/>
          </a:bodyPr>
          <a:lstStyle/>
          <a:p>
            <a:r>
              <a:rPr lang="en-US" sz="4000" b="1" dirty="0" smtClean="0"/>
              <a:t>Spheres of Influence- </a:t>
            </a:r>
            <a:r>
              <a:rPr lang="en-US" sz="3600" dirty="0" smtClean="0"/>
              <a:t>areas of a territory divided by imperialist countries to control trade and economic rights</a:t>
            </a:r>
            <a:endParaRPr lang="en-US" sz="3600" b="1" dirty="0" smtClean="0"/>
          </a:p>
          <a:p>
            <a:r>
              <a:rPr lang="en-US" sz="4000" b="1" dirty="0" smtClean="0"/>
              <a:t>Scramble for Africa- </a:t>
            </a:r>
            <a:r>
              <a:rPr lang="en-US" sz="3600" dirty="0" smtClean="0"/>
              <a:t>the rush by Western countries in the 1880s to divide Africa into colonies for raw materials</a:t>
            </a:r>
            <a:endParaRPr lang="en-US" sz="3600" b="1" dirty="0" smtClean="0"/>
          </a:p>
          <a:p>
            <a:r>
              <a:rPr lang="en-US" sz="4000" b="1" dirty="0" smtClean="0"/>
              <a:t>Berlin Conference- </a:t>
            </a:r>
            <a:r>
              <a:rPr lang="en-US" sz="3600" dirty="0" smtClean="0"/>
              <a:t>14 European nations meet in Germany in 1884-1885 to divide Africa among themselves</a:t>
            </a:r>
            <a:endParaRPr lang="en-US" sz="4000" b="1" dirty="0"/>
          </a:p>
        </p:txBody>
      </p:sp>
    </p:spTree>
    <p:extLst>
      <p:ext uri="{BB962C8B-B14F-4D97-AF65-F5344CB8AC3E}">
        <p14:creationId xmlns:p14="http://schemas.microsoft.com/office/powerpoint/2010/main" val="474981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23603" y="-297"/>
            <a:ext cx="9144793" cy="6858594"/>
          </a:xfrm>
          <a:prstGeom prst="rect">
            <a:avLst/>
          </a:prstGeom>
        </p:spPr>
      </p:pic>
    </p:spTree>
    <p:extLst>
      <p:ext uri="{BB962C8B-B14F-4D97-AF65-F5344CB8AC3E}">
        <p14:creationId xmlns:p14="http://schemas.microsoft.com/office/powerpoint/2010/main" val="449517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dirty="0" smtClean="0"/>
              <a:t>Map Questions</a:t>
            </a:r>
            <a:endParaRPr lang="en-US" sz="6600" b="1" dirty="0"/>
          </a:p>
        </p:txBody>
      </p:sp>
      <p:sp>
        <p:nvSpPr>
          <p:cNvPr id="3" name="Content Placeholder 2"/>
          <p:cNvSpPr>
            <a:spLocks noGrp="1"/>
          </p:cNvSpPr>
          <p:nvPr>
            <p:ph idx="1"/>
          </p:nvPr>
        </p:nvSpPr>
        <p:spPr>
          <a:xfrm>
            <a:off x="437883" y="1584101"/>
            <a:ext cx="11346286" cy="4919730"/>
          </a:xfrm>
        </p:spPr>
        <p:txBody>
          <a:bodyPr>
            <a:normAutofit/>
          </a:bodyPr>
          <a:lstStyle/>
          <a:p>
            <a:r>
              <a:rPr lang="en-US" sz="3500" b="1" dirty="0" smtClean="0"/>
              <a:t>1.</a:t>
            </a:r>
            <a:r>
              <a:rPr lang="en-US" sz="3500" dirty="0" smtClean="0"/>
              <a:t> What two areas of Africa remained independent (describe locations).</a:t>
            </a:r>
          </a:p>
          <a:p>
            <a:r>
              <a:rPr lang="en-US" sz="3500" b="1" dirty="0" smtClean="0"/>
              <a:t>2.</a:t>
            </a:r>
            <a:r>
              <a:rPr lang="en-US" sz="3500" dirty="0" smtClean="0"/>
              <a:t> Which two European countries controlled most of Africa?</a:t>
            </a:r>
          </a:p>
          <a:p>
            <a:r>
              <a:rPr lang="en-US" sz="3500" b="1" dirty="0" smtClean="0"/>
              <a:t>3.</a:t>
            </a:r>
            <a:r>
              <a:rPr lang="en-US" sz="3500" dirty="0" smtClean="0"/>
              <a:t> Which European country controlled the large island off the east coast?</a:t>
            </a:r>
          </a:p>
          <a:p>
            <a:r>
              <a:rPr lang="en-US" sz="3500" b="1" dirty="0" smtClean="0"/>
              <a:t>4.</a:t>
            </a:r>
            <a:r>
              <a:rPr lang="en-US" sz="3500" dirty="0" smtClean="0"/>
              <a:t> Which European country had colonies closest to Europe?</a:t>
            </a:r>
          </a:p>
          <a:p>
            <a:r>
              <a:rPr lang="en-US" sz="3500" b="1" dirty="0" smtClean="0"/>
              <a:t>5.</a:t>
            </a:r>
            <a:r>
              <a:rPr lang="en-US" sz="3500" dirty="0" smtClean="0"/>
              <a:t> Which European country had no African colonies north of the equator?</a:t>
            </a:r>
            <a:endParaRPr lang="en-US" sz="3500" dirty="0"/>
          </a:p>
        </p:txBody>
      </p:sp>
    </p:spTree>
    <p:extLst>
      <p:ext uri="{BB962C8B-B14F-4D97-AF65-F5344CB8AC3E}">
        <p14:creationId xmlns:p14="http://schemas.microsoft.com/office/powerpoint/2010/main" val="3743769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Friday’s Vocabulary</a:t>
            </a:r>
            <a:endParaRPr lang="en-US" sz="6000" b="1" dirty="0"/>
          </a:p>
        </p:txBody>
      </p:sp>
      <p:sp>
        <p:nvSpPr>
          <p:cNvPr id="3" name="Content Placeholder 2"/>
          <p:cNvSpPr>
            <a:spLocks noGrp="1"/>
          </p:cNvSpPr>
          <p:nvPr>
            <p:ph idx="1"/>
          </p:nvPr>
        </p:nvSpPr>
        <p:spPr>
          <a:xfrm>
            <a:off x="838199" y="1825624"/>
            <a:ext cx="11036121" cy="4845631"/>
          </a:xfrm>
        </p:spPr>
        <p:txBody>
          <a:bodyPr>
            <a:normAutofit/>
          </a:bodyPr>
          <a:lstStyle/>
          <a:p>
            <a:r>
              <a:rPr lang="en-US" sz="4000" b="1" dirty="0" smtClean="0"/>
              <a:t>Meiji Restoration- </a:t>
            </a:r>
            <a:r>
              <a:rPr lang="en-US" sz="3600" dirty="0" smtClean="0"/>
              <a:t>period of industrialization in Japan, led to Japanese imperialism (1868-1912)</a:t>
            </a:r>
            <a:endParaRPr lang="en-US" sz="3600" b="1" dirty="0" smtClean="0"/>
          </a:p>
          <a:p>
            <a:r>
              <a:rPr lang="en-US" sz="4000" b="1" dirty="0" smtClean="0"/>
              <a:t>Opium Wars- </a:t>
            </a:r>
            <a:r>
              <a:rPr lang="en-US" sz="3600" dirty="0" smtClean="0"/>
              <a:t>war China lost to Great Britain, forced China to sign treaty opening up western trade (1860)</a:t>
            </a:r>
            <a:endParaRPr lang="en-US" sz="3600" b="1" dirty="0" smtClean="0"/>
          </a:p>
          <a:p>
            <a:r>
              <a:rPr lang="en-US" sz="4000" b="1" dirty="0" smtClean="0"/>
              <a:t>“Open Door Policy”- </a:t>
            </a:r>
            <a:r>
              <a:rPr lang="en-US" sz="3600" dirty="0" smtClean="0"/>
              <a:t>created by the US to open China to trade by all nations, not just Great Britain (1899)</a:t>
            </a:r>
            <a:endParaRPr lang="en-US" sz="4000" b="1" dirty="0" smtClean="0"/>
          </a:p>
          <a:p>
            <a:r>
              <a:rPr lang="en-US" sz="4000" b="1" dirty="0" smtClean="0"/>
              <a:t>Commodore Matthew Perry- </a:t>
            </a:r>
            <a:r>
              <a:rPr lang="en-US" sz="3600" dirty="0" smtClean="0"/>
              <a:t>US naval officer tasked with opening Japan to trade by show of force (1853)</a:t>
            </a:r>
            <a:endParaRPr lang="en-US" sz="4000" b="1" dirty="0"/>
          </a:p>
        </p:txBody>
      </p:sp>
    </p:spTree>
    <p:extLst>
      <p:ext uri="{BB962C8B-B14F-4D97-AF65-F5344CB8AC3E}">
        <p14:creationId xmlns:p14="http://schemas.microsoft.com/office/powerpoint/2010/main" val="3440792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Wednesday Vocabulary</a:t>
            </a:r>
            <a:endParaRPr lang="en-US" sz="6000" b="1" dirty="0"/>
          </a:p>
        </p:txBody>
      </p:sp>
      <p:sp>
        <p:nvSpPr>
          <p:cNvPr id="3" name="Content Placeholder 2"/>
          <p:cNvSpPr>
            <a:spLocks noGrp="1"/>
          </p:cNvSpPr>
          <p:nvPr>
            <p:ph idx="1"/>
          </p:nvPr>
        </p:nvSpPr>
        <p:spPr>
          <a:xfrm>
            <a:off x="437881" y="1558344"/>
            <a:ext cx="11346287" cy="5164427"/>
          </a:xfrm>
        </p:spPr>
        <p:txBody>
          <a:bodyPr>
            <a:normAutofit fontScale="92500"/>
          </a:bodyPr>
          <a:lstStyle/>
          <a:p>
            <a:endParaRPr lang="en-US" dirty="0"/>
          </a:p>
          <a:p>
            <a:r>
              <a:rPr lang="en-US" b="1" dirty="0" err="1" smtClean="0"/>
              <a:t>Sepoys</a:t>
            </a:r>
            <a:r>
              <a:rPr lang="en-US" b="1" dirty="0" smtClean="0"/>
              <a:t>: </a:t>
            </a:r>
            <a:r>
              <a:rPr lang="en-US" dirty="0" smtClean="0"/>
              <a:t>Indian soldiers, Hindu and Muslim</a:t>
            </a:r>
            <a:endParaRPr lang="en-US" dirty="0"/>
          </a:p>
          <a:p>
            <a:r>
              <a:rPr lang="en-US" b="1" dirty="0" err="1"/>
              <a:t>Sepoy</a:t>
            </a:r>
            <a:r>
              <a:rPr lang="en-US" b="1" dirty="0"/>
              <a:t> </a:t>
            </a:r>
            <a:r>
              <a:rPr lang="en-US" b="1" dirty="0" smtClean="0"/>
              <a:t>Rebellion: </a:t>
            </a:r>
            <a:r>
              <a:rPr lang="en-US" dirty="0" smtClean="0"/>
              <a:t>1857</a:t>
            </a:r>
            <a:r>
              <a:rPr lang="en-US" dirty="0"/>
              <a:t>, </a:t>
            </a:r>
            <a:r>
              <a:rPr lang="en-US" dirty="0" smtClean="0"/>
              <a:t>gun </a:t>
            </a:r>
            <a:r>
              <a:rPr lang="en-US" dirty="0"/>
              <a:t>cartridges </a:t>
            </a:r>
            <a:r>
              <a:rPr lang="en-US" dirty="0" smtClean="0"/>
              <a:t>in the army were </a:t>
            </a:r>
            <a:r>
              <a:rPr lang="en-US" dirty="0"/>
              <a:t>greased with beef and pork </a:t>
            </a:r>
            <a:r>
              <a:rPr lang="en-US" dirty="0" smtClean="0"/>
              <a:t>fat and the </a:t>
            </a:r>
            <a:r>
              <a:rPr lang="en-US" dirty="0"/>
              <a:t>cartridge ends had to be bitten off in order to be </a:t>
            </a:r>
            <a:r>
              <a:rPr lang="en-US" dirty="0" smtClean="0"/>
              <a:t>used, Hindus </a:t>
            </a:r>
            <a:r>
              <a:rPr lang="en-US" dirty="0"/>
              <a:t>and Muslims are forbidden from ingesting beef and </a:t>
            </a:r>
            <a:r>
              <a:rPr lang="en-US" dirty="0" smtClean="0"/>
              <a:t>pork, </a:t>
            </a:r>
            <a:r>
              <a:rPr lang="en-US" dirty="0"/>
              <a:t>the </a:t>
            </a:r>
            <a:r>
              <a:rPr lang="en-US" dirty="0" err="1"/>
              <a:t>Sepoys</a:t>
            </a:r>
            <a:r>
              <a:rPr lang="en-US" dirty="0"/>
              <a:t> considered this to be offensive to their </a:t>
            </a:r>
            <a:r>
              <a:rPr lang="en-US" dirty="0" smtClean="0"/>
              <a:t>religion, </a:t>
            </a:r>
            <a:r>
              <a:rPr lang="en-US" dirty="0"/>
              <a:t>led a revolt </a:t>
            </a:r>
            <a:r>
              <a:rPr lang="en-US" dirty="0" smtClean="0"/>
              <a:t>against </a:t>
            </a:r>
            <a:r>
              <a:rPr lang="en-US" dirty="0"/>
              <a:t>the British. </a:t>
            </a:r>
          </a:p>
          <a:p>
            <a:r>
              <a:rPr lang="en-US" b="1" dirty="0" smtClean="0"/>
              <a:t>“Jewel </a:t>
            </a:r>
            <a:r>
              <a:rPr lang="en-US" b="1" dirty="0"/>
              <a:t>of the </a:t>
            </a:r>
            <a:r>
              <a:rPr lang="en-US" b="1" dirty="0" smtClean="0"/>
              <a:t>Crown”: </a:t>
            </a:r>
            <a:r>
              <a:rPr lang="en-US" dirty="0" smtClean="0"/>
              <a:t>India supplied </a:t>
            </a:r>
            <a:r>
              <a:rPr lang="en-US" dirty="0"/>
              <a:t>raw materials to Britain’s industries </a:t>
            </a:r>
            <a:r>
              <a:rPr lang="en-US" dirty="0" smtClean="0"/>
              <a:t>AND </a:t>
            </a:r>
            <a:r>
              <a:rPr lang="en-US" dirty="0"/>
              <a:t>was viewed as a potential market for the finished products </a:t>
            </a:r>
          </a:p>
          <a:p>
            <a:r>
              <a:rPr lang="en-US" b="1" dirty="0"/>
              <a:t>Sino-Japanese </a:t>
            </a:r>
            <a:r>
              <a:rPr lang="en-US" b="1" dirty="0" smtClean="0"/>
              <a:t>War: </a:t>
            </a:r>
            <a:r>
              <a:rPr lang="en-US" dirty="0" smtClean="0"/>
              <a:t>1894</a:t>
            </a:r>
            <a:r>
              <a:rPr lang="en-US" dirty="0"/>
              <a:t>, Japan went to war with China in order to try to gain control of trade in </a:t>
            </a:r>
            <a:r>
              <a:rPr lang="en-US" b="1" dirty="0" smtClean="0"/>
              <a:t>Korea</a:t>
            </a:r>
            <a:r>
              <a:rPr lang="en-US" dirty="0" smtClean="0"/>
              <a:t>, </a:t>
            </a:r>
            <a:r>
              <a:rPr lang="en-US" dirty="0"/>
              <a:t>China had been in control of Korea at the </a:t>
            </a:r>
            <a:r>
              <a:rPr lang="en-US" dirty="0" smtClean="0"/>
              <a:t>time, </a:t>
            </a:r>
            <a:r>
              <a:rPr lang="en-US" dirty="0"/>
              <a:t>Japan was able to demonstrate to China and the world its new industrial might by quickly defeating </a:t>
            </a:r>
            <a:r>
              <a:rPr lang="en-US" dirty="0" smtClean="0"/>
              <a:t>China, </a:t>
            </a:r>
            <a:r>
              <a:rPr lang="en-US" dirty="0"/>
              <a:t>Japan gained control of Korea as a result. </a:t>
            </a:r>
            <a:r>
              <a:rPr lang="en-US" b="1" dirty="0" smtClean="0"/>
              <a:t> </a:t>
            </a:r>
            <a:endParaRPr lang="en-US" dirty="0"/>
          </a:p>
        </p:txBody>
      </p:sp>
    </p:spTree>
    <p:extLst>
      <p:ext uri="{BB962C8B-B14F-4D97-AF65-F5344CB8AC3E}">
        <p14:creationId xmlns:p14="http://schemas.microsoft.com/office/powerpoint/2010/main" val="250117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Thursday Vocabulary</a:t>
            </a:r>
            <a:endParaRPr lang="en-US" sz="6000" b="1" dirty="0"/>
          </a:p>
        </p:txBody>
      </p:sp>
      <p:sp>
        <p:nvSpPr>
          <p:cNvPr id="3" name="Content Placeholder 2"/>
          <p:cNvSpPr>
            <a:spLocks noGrp="1"/>
          </p:cNvSpPr>
          <p:nvPr>
            <p:ph idx="1"/>
          </p:nvPr>
        </p:nvSpPr>
        <p:spPr/>
        <p:txBody>
          <a:bodyPr>
            <a:normAutofit fontScale="85000" lnSpcReduction="20000"/>
          </a:bodyPr>
          <a:lstStyle/>
          <a:p>
            <a:r>
              <a:rPr lang="en-US" b="1" dirty="0"/>
              <a:t>Russo-Japanese </a:t>
            </a:r>
            <a:r>
              <a:rPr lang="en-US" b="1" dirty="0" smtClean="0"/>
              <a:t>War: </a:t>
            </a:r>
            <a:r>
              <a:rPr lang="en-US" dirty="0" smtClean="0"/>
              <a:t>1904-5, </a:t>
            </a:r>
            <a:r>
              <a:rPr lang="en-US" dirty="0"/>
              <a:t>Russia wanted access to trade with </a:t>
            </a:r>
            <a:r>
              <a:rPr lang="en-US" dirty="0" smtClean="0"/>
              <a:t>Korea, </a:t>
            </a:r>
            <a:r>
              <a:rPr lang="en-US" dirty="0"/>
              <a:t>Japan was still in control of </a:t>
            </a:r>
            <a:r>
              <a:rPr lang="en-US" dirty="0" smtClean="0"/>
              <a:t>Korea, Russians </a:t>
            </a:r>
            <a:r>
              <a:rPr lang="en-US" dirty="0"/>
              <a:t>sent a naval fleet headed to Korea, the Japanese navy met them at sea and destroyed much of the Russian Naval </a:t>
            </a:r>
            <a:r>
              <a:rPr lang="en-US" dirty="0" smtClean="0"/>
              <a:t>Fleet</a:t>
            </a:r>
          </a:p>
          <a:p>
            <a:r>
              <a:rPr lang="en-US" b="1" dirty="0" smtClean="0"/>
              <a:t>Society </a:t>
            </a:r>
            <a:r>
              <a:rPr lang="en-US" b="1" dirty="0"/>
              <a:t>of Righteous and Harmonious </a:t>
            </a:r>
            <a:r>
              <a:rPr lang="en-US" b="1" dirty="0" smtClean="0"/>
              <a:t>Fists (aka</a:t>
            </a:r>
            <a:r>
              <a:rPr lang="en-US" dirty="0" smtClean="0"/>
              <a:t> </a:t>
            </a:r>
            <a:r>
              <a:rPr lang="en-US" dirty="0"/>
              <a:t>the </a:t>
            </a:r>
            <a:r>
              <a:rPr lang="en-US" b="1" dirty="0" smtClean="0"/>
              <a:t>Boxers):</a:t>
            </a:r>
            <a:r>
              <a:rPr lang="en-US" dirty="0" smtClean="0"/>
              <a:t> </a:t>
            </a:r>
            <a:r>
              <a:rPr lang="en-US" dirty="0"/>
              <a:t>a Chinese nationalistic </a:t>
            </a:r>
            <a:r>
              <a:rPr lang="en-US" dirty="0" smtClean="0"/>
              <a:t>organization, used </a:t>
            </a:r>
            <a:r>
              <a:rPr lang="en-US" dirty="0"/>
              <a:t>martial arts to try to remove foreigners from Chinese soil and rid China of foreign influence</a:t>
            </a:r>
            <a:endParaRPr lang="en-US" dirty="0" smtClean="0"/>
          </a:p>
          <a:p>
            <a:r>
              <a:rPr lang="en-US" b="1" dirty="0" smtClean="0"/>
              <a:t>Boxer Rebellion:</a:t>
            </a:r>
            <a:r>
              <a:rPr lang="en-US" dirty="0" smtClean="0"/>
              <a:t>. </a:t>
            </a:r>
            <a:r>
              <a:rPr lang="en-US" dirty="0"/>
              <a:t>The Boxers </a:t>
            </a:r>
            <a:r>
              <a:rPr lang="en-US" dirty="0" smtClean="0"/>
              <a:t>began killing </a:t>
            </a:r>
            <a:r>
              <a:rPr lang="en-US" dirty="0"/>
              <a:t>many foreigners and Chinese Christians, while also causing major damage to foreign-owned businesses. The Boxers were defeated by an eight-nation alliance. The Chinese government was forced to pay the nations involved for damages done by the Boxers in the rebellion, and the eight nations were allowed to maintain their spheres of influence. Although the rebellion was a failure, it did lead to an increasing sense of nationalism and need for reform in China.</a:t>
            </a:r>
            <a:endParaRPr lang="en-US" dirty="0" smtClean="0"/>
          </a:p>
          <a:p>
            <a:r>
              <a:rPr lang="en-US" b="1" dirty="0" smtClean="0"/>
              <a:t>Taiping Rebellion:</a:t>
            </a:r>
            <a:r>
              <a:rPr lang="en-US" dirty="0" smtClean="0"/>
              <a:t> Chinese internal rebellion, an </a:t>
            </a:r>
            <a:r>
              <a:rPr lang="en-US" dirty="0"/>
              <a:t>attempt to establish a kingdom in which no one would live in </a:t>
            </a:r>
            <a:r>
              <a:rPr lang="en-US" dirty="0" smtClean="0"/>
              <a:t>poverty, unsuccessful</a:t>
            </a:r>
            <a:endParaRPr lang="en-US" dirty="0"/>
          </a:p>
        </p:txBody>
      </p:sp>
    </p:spTree>
    <p:extLst>
      <p:ext uri="{BB962C8B-B14F-4D97-AF65-F5344CB8AC3E}">
        <p14:creationId xmlns:p14="http://schemas.microsoft.com/office/powerpoint/2010/main" val="1526893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1255</TotalTime>
  <Words>712</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Baskerville Old Face</vt:lpstr>
      <vt:lpstr>Calibri</vt:lpstr>
      <vt:lpstr>Calibri Light</vt:lpstr>
      <vt:lpstr>Office Theme</vt:lpstr>
      <vt:lpstr>IMPERIALISM</vt:lpstr>
      <vt:lpstr>Monday’s Vocabulary</vt:lpstr>
      <vt:lpstr>Tuesday’s Vocabulary</vt:lpstr>
      <vt:lpstr>Wednesday’s Vocabulary</vt:lpstr>
      <vt:lpstr>PowerPoint Presentation</vt:lpstr>
      <vt:lpstr>Map Questions</vt:lpstr>
      <vt:lpstr>Friday’s Vocabulary</vt:lpstr>
      <vt:lpstr>Wednesday Vocabulary</vt:lpstr>
      <vt:lpstr>Thursday Vocabulary</vt:lpstr>
      <vt:lpstr>Monday Vocabulary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Dudley</dc:creator>
  <cp:lastModifiedBy>David Dudley</cp:lastModifiedBy>
  <cp:revision>18</cp:revision>
  <dcterms:created xsi:type="dcterms:W3CDTF">2015-12-15T11:05:26Z</dcterms:created>
  <dcterms:modified xsi:type="dcterms:W3CDTF">2016-01-08T14:44:06Z</dcterms:modified>
</cp:coreProperties>
</file>