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65" r:id="rId3"/>
    <p:sldId id="266" r:id="rId4"/>
    <p:sldId id="267" r:id="rId5"/>
    <p:sldId id="269" r:id="rId6"/>
    <p:sldId id="272" r:id="rId7"/>
    <p:sldId id="273" r:id="rId8"/>
    <p:sldId id="274" r:id="rId9"/>
    <p:sldId id="258" r:id="rId10"/>
    <p:sldId id="259" r:id="rId11"/>
    <p:sldId id="260" r:id="rId12"/>
    <p:sldId id="261" r:id="rId13"/>
    <p:sldId id="284" r:id="rId14"/>
    <p:sldId id="285" r:id="rId15"/>
    <p:sldId id="28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FB1A61-32BC-4256-A3E4-7D32C31730A2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CBAD71-2A15-4283-BA2F-EB9248FCC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5085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84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079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4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8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21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23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8428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60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051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767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26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8021-5A90-479F-89E7-1FC2C41A4781}" type="datetimeFigureOut">
              <a:rPr lang="en-US" smtClean="0"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A9B5B-F01A-4E21-9B00-15066915F7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961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10600" cy="1470025"/>
          </a:xfrm>
        </p:spPr>
        <p:txBody>
          <a:bodyPr>
            <a:noAutofit/>
          </a:bodyPr>
          <a:lstStyle/>
          <a:p>
            <a:r>
              <a:rPr lang="en-US" sz="8000" b="1" dirty="0" smtClean="0"/>
              <a:t>European Claims </a:t>
            </a:r>
            <a:r>
              <a:rPr lang="en-US" sz="8000" b="1" dirty="0" smtClean="0"/>
              <a:t>Sub-Saharan </a:t>
            </a:r>
            <a:r>
              <a:rPr lang="en-US" sz="8000" b="1" dirty="0" smtClean="0"/>
              <a:t>Africa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198066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Central and East</a:t>
            </a:r>
          </a:p>
          <a:p>
            <a:pPr lvl="1"/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Famine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helps Europeans colonize East Africa; most cattle died from rinderpest; </a:t>
            </a:r>
            <a:r>
              <a:rPr lang="en-US" sz="39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fricans too weak to </a:t>
            </a:r>
            <a:r>
              <a:rPr lang="en-US" sz="3900" dirty="0" smtClean="0">
                <a:latin typeface="Arial" panose="020B0604020202020204" pitchFamily="34" charset="0"/>
                <a:cs typeface="Arial" panose="020B0604020202020204" pitchFamily="34" charset="0"/>
              </a:rPr>
              <a:t>resist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3900" dirty="0">
                <a:latin typeface="Arial" panose="020B0604020202020204" pitchFamily="34" charset="0"/>
                <a:cs typeface="Arial" panose="020B0604020202020204" pitchFamily="34" charset="0"/>
              </a:rPr>
              <a:t>Belgian presence in the Congo setoff European race for colonies</a:t>
            </a:r>
          </a:p>
          <a:p>
            <a:pPr>
              <a:lnSpc>
                <a:spcPct val="75000"/>
              </a:lnSpc>
              <a:spcBef>
                <a:spcPct val="50000"/>
              </a:spcBef>
              <a:buFontTx/>
              <a:buChar char="•"/>
            </a:pPr>
            <a:r>
              <a:rPr lang="en-US" altLang="en-US" sz="3900" dirty="0">
                <a:latin typeface="Arial" panose="020B0604020202020204" pitchFamily="34" charset="0"/>
                <a:cs typeface="Arial" panose="020B0604020202020204" pitchFamily="34" charset="0"/>
              </a:rPr>
              <a:t>No European power wanted to be left behind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altLang="en-US" sz="3900" dirty="0">
                <a:latin typeface="Arial" panose="020B0604020202020204" pitchFamily="34" charset="0"/>
                <a:cs typeface="Arial" panose="020B0604020202020204" pitchFamily="34" charset="0"/>
              </a:rPr>
              <a:t>Discoveries of Gold &amp; Diamonds in South America also increased interest</a:t>
            </a:r>
          </a:p>
          <a:p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European Competition in Africa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03587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Dutch settlement at Cape Town, grows into Cape Colony;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ritish take over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Boers, migration north and east=Great Trek, descendants of the Dutch settlers, establish three colonies, fight Zulus (</a:t>
            </a:r>
            <a:r>
              <a:rPr lang="en-US" sz="3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Shaka</a:t>
            </a:r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) for years, British join fight and defeat Zulus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Germans in the southwest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Cecil Rhodes, Br. businessman-diamonds, Rhodesia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European Competition in Africa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86359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South</a:t>
            </a:r>
          </a:p>
          <a:p>
            <a:pPr lvl="1"/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Boer War: fight between Rhodes (British) and Boers in Transvaal over diamond mining, Britain wins- allows Boers to retain language, schools, etc., also provides funds for Boers to rebuild, creates voting laws ensuring white rule, the beginnings of South Africa’s racial segregation (Apartheid) </a:t>
            </a:r>
            <a:endParaRPr lang="en-US" sz="3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European Competition in Africa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780771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WordArt 1026"/>
          <p:cNvSpPr>
            <a:spLocks noChangeArrowheads="1" noChangeShapeType="1" noTextEdit="1"/>
          </p:cNvSpPr>
          <p:nvPr/>
        </p:nvSpPr>
        <p:spPr bwMode="auto">
          <a:xfrm>
            <a:off x="228600" y="228600"/>
            <a:ext cx="8686800" cy="7620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4800" b="1" kern="10" dirty="0">
                <a:latin typeface="+mj-lt"/>
                <a:cs typeface="Times New Roman"/>
              </a:rPr>
              <a:t>Ethiopia- A </a:t>
            </a:r>
            <a:r>
              <a:rPr lang="en-US" sz="4800" b="1" kern="10" dirty="0" smtClean="0">
                <a:latin typeface="+mj-lt"/>
                <a:cs typeface="Times New Roman"/>
              </a:rPr>
              <a:t>Successful </a:t>
            </a:r>
            <a:r>
              <a:rPr lang="en-US" sz="4800" b="1" kern="10" dirty="0">
                <a:latin typeface="+mj-lt"/>
                <a:cs typeface="Times New Roman"/>
              </a:rPr>
              <a:t>Resistance</a:t>
            </a:r>
          </a:p>
        </p:txBody>
      </p:sp>
      <p:sp>
        <p:nvSpPr>
          <p:cNvPr id="33795" name="Text Box 1027"/>
          <p:cNvSpPr txBox="1">
            <a:spLocks noChangeArrowheads="1"/>
          </p:cNvSpPr>
          <p:nvPr/>
        </p:nvSpPr>
        <p:spPr bwMode="auto">
          <a:xfrm>
            <a:off x="0" y="1187450"/>
            <a:ext cx="5943600" cy="5724644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 err="1">
                <a:latin typeface="Arial" panose="020B0604020202020204" pitchFamily="34" charset="0"/>
                <a:cs typeface="Arial" panose="020B0604020202020204" pitchFamily="34" charset="0"/>
              </a:rPr>
              <a:t>Menelik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II Emperor of Ethiopia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Purchases weapons from France &amp; Russia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Defeated Italian forces in 1896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Only African nation to resist Europeans</a:t>
            </a:r>
          </a:p>
          <a:p>
            <a:pPr lvl="1" eaLnBrk="1" hangingPunct="1">
              <a:spcBef>
                <a:spcPct val="50000"/>
              </a:spcBef>
              <a:buFontTx/>
              <a:buChar char="•"/>
            </a:pPr>
            <a:endParaRPr lang="en-US" altLang="en-US" sz="2400" dirty="0"/>
          </a:p>
        </p:txBody>
      </p:sp>
      <p:pic>
        <p:nvPicPr>
          <p:cNvPr id="33796" name="Picture 1028" descr="http://www.imaginet.fr/rimbaud/Menelik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3763" y="990600"/>
            <a:ext cx="317023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7" name="Picture 1029" descr="C:\Documents and Settings\neen\My Documents\My Pictures\ethiopi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038600"/>
            <a:ext cx="29718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494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8534400" cy="795338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4800" b="1" kern="10" dirty="0">
                <a:latin typeface="+mj-lt"/>
                <a:cs typeface="Times New Roman"/>
              </a:rPr>
              <a:t>Positive Impacts of Colonial Rule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304800" y="1295400"/>
            <a:ext cx="8229600" cy="5940088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Reduced local warfare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Improved sanitation,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hospitals/medicines 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&amp; education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African products popular in European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Improved methods of farming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Improved </a:t>
            </a:r>
            <a:r>
              <a:rPr lang="en-US" alt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infrastructure: Railroads</a:t>
            </a: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, dams, telephones &amp; telegraph lines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endParaRPr lang="en-US" altLang="en-US" sz="48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533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8534400" cy="7191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atin typeface="+mj-lt"/>
                <a:cs typeface="Times New Roman"/>
              </a:rPr>
              <a:t>Negative </a:t>
            </a:r>
            <a:r>
              <a:rPr lang="en-US" sz="3600" b="1" kern="10" dirty="0" smtClean="0">
                <a:latin typeface="+mj-lt"/>
                <a:cs typeface="Times New Roman"/>
              </a:rPr>
              <a:t>Impacts </a:t>
            </a:r>
            <a:r>
              <a:rPr lang="en-US" sz="3600" b="1" kern="10" dirty="0">
                <a:latin typeface="+mj-lt"/>
                <a:cs typeface="Times New Roman"/>
              </a:rPr>
              <a:t>of Colonial Rule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305800" cy="551497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Lost land &amp; independence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Death caused by new disease &amp; resistance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Change to </a:t>
            </a: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cash crops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resulted in famine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Breakdown of traditional culture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European establishment of boundaries (</a:t>
            </a:r>
            <a:r>
              <a:rPr lang="en-US" altLang="en-US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 today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8858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381000" y="69273"/>
            <a:ext cx="8382000" cy="10985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atin typeface="+mj-lt"/>
                <a:cs typeface="Times New Roman"/>
              </a:rPr>
              <a:t>Africa Before Imperialism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0" y="1174750"/>
            <a:ext cx="6629400" cy="5170646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marL="571500" indent="-571500" eaLnBrk="1" hangingPunct="1">
              <a:lnSpc>
                <a:spcPct val="7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Divided into 100’s of ethnic &amp; linguistic groups</a:t>
            </a:r>
          </a:p>
          <a:p>
            <a:pPr marL="571500" indent="-571500" eaLnBrk="1" hangingPunct="1">
              <a:lnSpc>
                <a:spcPct val="7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Mixture of large empires &amp; small independent villages</a:t>
            </a:r>
          </a:p>
          <a:p>
            <a:pPr marL="571500" indent="-571500" eaLnBrk="1" hangingPunct="1">
              <a:lnSpc>
                <a:spcPct val="7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Most practiced </a:t>
            </a:r>
            <a:r>
              <a:rPr lang="en-US" altLang="en-US" sz="4000" i="1" dirty="0">
                <a:latin typeface="Arial" panose="020B0604020202020204" pitchFamily="34" charset="0"/>
                <a:cs typeface="Arial" panose="020B0604020202020204" pitchFamily="34" charset="0"/>
              </a:rPr>
              <a:t>traditional beliefs</a:t>
            </a:r>
          </a:p>
          <a:p>
            <a:pPr marL="571500" indent="-571500" eaLnBrk="1" hangingPunct="1">
              <a:lnSpc>
                <a:spcPct val="75000"/>
              </a:lnSpc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Others practiced Islam &amp; Christianity</a:t>
            </a:r>
          </a:p>
        </p:txBody>
      </p:sp>
      <p:pic>
        <p:nvPicPr>
          <p:cNvPr id="15364" name="Picture 10" descr="http://regentsprep.org/Regents/global/themes/imperialism/images/shak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676400"/>
            <a:ext cx="25257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5885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610600" cy="6096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4800" b="1" kern="10" dirty="0">
                <a:latin typeface="+mj-lt"/>
                <a:cs typeface="Times New Roman"/>
              </a:rPr>
              <a:t>Early European </a:t>
            </a:r>
            <a:r>
              <a:rPr lang="en-US" sz="4800" b="1" kern="10" dirty="0" smtClean="0">
                <a:latin typeface="+mj-lt"/>
                <a:cs typeface="Times New Roman"/>
              </a:rPr>
              <a:t>Contact</a:t>
            </a:r>
            <a:endParaRPr lang="en-US" sz="4800" b="1" kern="10" dirty="0">
              <a:latin typeface="+mj-lt"/>
              <a:cs typeface="Times New Roman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0" y="839788"/>
            <a:ext cx="9144000" cy="575542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Established contact in early 1450’s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ontact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limited to coastal territory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Interior travel </a:t>
            </a: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limited due to navigability of rivers &amp; disease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Large networks of Africans controlled trade (gold &amp; ivory)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European interest based on slave Trade (Triangular trade)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025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52400" y="152400"/>
            <a:ext cx="8763000" cy="795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atin typeface="+mj-lt"/>
                <a:cs typeface="Times New Roman"/>
              </a:rPr>
              <a:t>Exploration of the Interior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0" y="990600"/>
            <a:ext cx="7467600" cy="5757025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Known as the Dark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Continent</a:t>
            </a:r>
            <a:endParaRPr lang="en-US" alt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1860’s Scottish missionary David Livingstone- first European to explore Sub- Saharan Africa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Reported lush forests, waterfalls, &amp; grasslands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Discovers Victoria Falls</a:t>
            </a:r>
          </a:p>
        </p:txBody>
      </p:sp>
      <p:pic>
        <p:nvPicPr>
          <p:cNvPr id="17412" name="Picture 5" descr="http://home.t-online.de/home/susanbaetz/livcov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2743200" cy="341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Rectangle 6"/>
          <p:cNvSpPr>
            <a:spLocks noChangeArrowheads="1"/>
          </p:cNvSpPr>
          <p:nvPr/>
        </p:nvSpPr>
        <p:spPr bwMode="auto">
          <a:xfrm>
            <a:off x="1588" y="2933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824370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0" y="990600"/>
            <a:ext cx="7239000" cy="5616922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1871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Am.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Henry Stanley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searches/finds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Livingstone 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Stanley finds mouth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of the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Congo</a:t>
            </a:r>
            <a:r>
              <a:rPr lang="en-US" alt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opening up interior to trade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Helps establish Congo </a:t>
            </a:r>
            <a:r>
              <a:rPr lang="en-US" alt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Free </a:t>
            </a: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State for King Leopold II of Belgium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en-US" sz="48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“Scramble </a:t>
            </a:r>
            <a:r>
              <a:rPr lang="en-US" altLang="en-US" sz="4800" b="1" i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altLang="en-US" sz="4800" b="1" i="1" dirty="0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Africa”</a:t>
            </a:r>
            <a:endParaRPr lang="en-US" altLang="en-US" sz="4800" b="1" i="1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459" name="Picture 4" descr="http://www.fhi.net/images/voc/congo-ma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657600"/>
            <a:ext cx="22098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6" descr="http://www.probertencyclopaedia.com/j/Sir%20Henry%20Stanl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574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5718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228600" y="152400"/>
            <a:ext cx="8763000" cy="685800"/>
          </a:xfrm>
          <a:prstGeom prst="rect">
            <a:avLst/>
          </a:prstGeom>
        </p:spPr>
        <p:txBody>
          <a:bodyPr wrap="none" fromWordArt="1"/>
          <a:lstStyle/>
          <a:p>
            <a:pPr algn="ctr"/>
            <a:r>
              <a:rPr lang="en-US" sz="4800" b="1" kern="10" dirty="0">
                <a:latin typeface="+mj-lt"/>
                <a:cs typeface="Times New Roman"/>
              </a:rPr>
              <a:t>The Berlin Conference 1884-1885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0" y="858838"/>
            <a:ext cx="9144000" cy="5832366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§"/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Conference of European powers set up rules for colonizing Africa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Any country could claim land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Divided Africa w/ no regard for ethnic or linguistic groups</a:t>
            </a:r>
          </a:p>
          <a:p>
            <a:pPr lvl="1" eaLnBrk="1" hangingPunct="1">
              <a:lnSpc>
                <a:spcPct val="75000"/>
              </a:lnSpc>
              <a:spcBef>
                <a:spcPct val="50000"/>
              </a:spcBef>
              <a:buFont typeface="Wingdings" pitchFamily="2" charset="2"/>
              <a:buChar char="v"/>
            </a:pPr>
            <a:r>
              <a:rPr lang="en-US" altLang="en-US" sz="4400" b="1" dirty="0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African rulers attended</a:t>
            </a:r>
          </a:p>
          <a:p>
            <a:pPr eaLnBrk="1" hangingPunct="1">
              <a:lnSpc>
                <a:spcPct val="75000"/>
              </a:lnSpc>
              <a:spcBef>
                <a:spcPct val="50000"/>
              </a:spcBef>
            </a:pPr>
            <a:r>
              <a:rPr lang="en-US" altLang="en-US" sz="4800" dirty="0">
                <a:latin typeface="Arial" panose="020B0604020202020204" pitchFamily="34" charset="0"/>
                <a:cs typeface="Arial" panose="020B0604020202020204" pitchFamily="34" charset="0"/>
              </a:rPr>
              <a:t>By 1914 only 2 countries remained independent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6422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regentsprep.org/Regents/global/themes/imperialism/images/afric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83048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304800" y="304800"/>
            <a:ext cx="8562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atin typeface="+mj-lt"/>
                <a:cs typeface="Times New Roman"/>
              </a:rPr>
              <a:t>Internal Factors </a:t>
            </a:r>
            <a:r>
              <a:rPr lang="en-US" sz="3600" b="1" kern="10" dirty="0" smtClean="0">
                <a:latin typeface="+mj-lt"/>
                <a:cs typeface="Times New Roman"/>
              </a:rPr>
              <a:t>Enabling </a:t>
            </a:r>
            <a:r>
              <a:rPr lang="en-US" sz="3600" b="1" kern="10" dirty="0">
                <a:latin typeface="+mj-lt"/>
                <a:cs typeface="Times New Roman"/>
              </a:rPr>
              <a:t>European Imperialism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228599" y="1752600"/>
            <a:ext cx="8639175" cy="2800767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Variety of Cultures &amp; Languages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Low Level of Technology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4400" dirty="0">
                <a:latin typeface="Arial" panose="020B0604020202020204" pitchFamily="34" charset="0"/>
                <a:cs typeface="Arial" panose="020B0604020202020204" pitchFamily="34" charset="0"/>
              </a:rPr>
              <a:t>Ethnic Strife</a:t>
            </a:r>
          </a:p>
        </p:txBody>
      </p:sp>
    </p:spTree>
    <p:extLst>
      <p:ext uri="{BB962C8B-B14F-4D97-AF65-F5344CB8AC3E}">
        <p14:creationId xmlns:p14="http://schemas.microsoft.com/office/powerpoint/2010/main" val="19524638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West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Slave trade died down, changed to other natural resources (raw materials)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French fighting for Senegal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British fighting Ashanti in Gold Coast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Germany, Spain, Portugal also claim territories</a:t>
            </a:r>
          </a:p>
          <a:p>
            <a:pPr lvl="1"/>
            <a:r>
              <a:rPr lang="en-U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Liberia only independent state-settled by former US slaves, US keeps it independent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European Competition in Africa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04870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524</Words>
  <Application>Microsoft Office PowerPoint</Application>
  <PresentationFormat>On-screen Show (4:3)</PresentationFormat>
  <Paragraphs>70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European Claims Sub-Saharan Africa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European Competition in Africa</vt:lpstr>
      <vt:lpstr>European Competition in Africa</vt:lpstr>
      <vt:lpstr>European Competition in Africa</vt:lpstr>
      <vt:lpstr>European Competition in Africa</vt:lpstr>
      <vt:lpstr>PowerPoint Presentation</vt:lpstr>
      <vt:lpstr>PowerPoint Presentation</vt:lpstr>
      <vt:lpstr>PowerPoint Presentation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European Claims in Sub-Saharan Africa</dc:title>
  <dc:creator>gilmore</dc:creator>
  <cp:lastModifiedBy>gilmore</cp:lastModifiedBy>
  <cp:revision>10</cp:revision>
  <cp:lastPrinted>2015-03-12T18:46:13Z</cp:lastPrinted>
  <dcterms:created xsi:type="dcterms:W3CDTF">2015-03-10T20:11:36Z</dcterms:created>
  <dcterms:modified xsi:type="dcterms:W3CDTF">2015-03-12T18:46:14Z</dcterms:modified>
</cp:coreProperties>
</file>