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107A6-BE60-48D9-8EB6-8F1FF26213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0A8F69-5EF6-4EA8-992B-347E813E02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5B0EA9-3687-46DE-B6AC-5A3651052F24}"/>
              </a:ext>
            </a:extLst>
          </p:cNvPr>
          <p:cNvSpPr>
            <a:spLocks noGrp="1"/>
          </p:cNvSpPr>
          <p:nvPr>
            <p:ph type="dt" sz="half" idx="10"/>
          </p:nvPr>
        </p:nvSpPr>
        <p:spPr/>
        <p:txBody>
          <a:bodyPr/>
          <a:lstStyle/>
          <a:p>
            <a:fld id="{0EBD1A74-4256-4563-8FE0-99692323E244}" type="datetimeFigureOut">
              <a:rPr lang="en-US" smtClean="0"/>
              <a:t>9/16/2020</a:t>
            </a:fld>
            <a:endParaRPr lang="en-US"/>
          </a:p>
        </p:txBody>
      </p:sp>
      <p:sp>
        <p:nvSpPr>
          <p:cNvPr id="5" name="Footer Placeholder 4">
            <a:extLst>
              <a:ext uri="{FF2B5EF4-FFF2-40B4-BE49-F238E27FC236}">
                <a16:creationId xmlns:a16="http://schemas.microsoft.com/office/drawing/2014/main" id="{DB7D2B2A-8403-4308-A29F-CB23063F3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DA34C-FE58-43A2-951D-883C3409D20E}"/>
              </a:ext>
            </a:extLst>
          </p:cNvPr>
          <p:cNvSpPr>
            <a:spLocks noGrp="1"/>
          </p:cNvSpPr>
          <p:nvPr>
            <p:ph type="sldNum" sz="quarter" idx="12"/>
          </p:nvPr>
        </p:nvSpPr>
        <p:spPr/>
        <p:txBody>
          <a:bodyPr/>
          <a:lstStyle/>
          <a:p>
            <a:fld id="{649266D4-7FBB-4C59-B707-99AE7D4073D5}" type="slidenum">
              <a:rPr lang="en-US" smtClean="0"/>
              <a:t>‹#›</a:t>
            </a:fld>
            <a:endParaRPr lang="en-US"/>
          </a:p>
        </p:txBody>
      </p:sp>
    </p:spTree>
    <p:extLst>
      <p:ext uri="{BB962C8B-B14F-4D97-AF65-F5344CB8AC3E}">
        <p14:creationId xmlns:p14="http://schemas.microsoft.com/office/powerpoint/2010/main" val="353892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1C1B-C301-46D5-9EF3-C6D55E4D77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837106-F6C0-45DA-B1A2-FBC69CCDA4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EAD6B-316D-43A0-9083-A9DB14798709}"/>
              </a:ext>
            </a:extLst>
          </p:cNvPr>
          <p:cNvSpPr>
            <a:spLocks noGrp="1"/>
          </p:cNvSpPr>
          <p:nvPr>
            <p:ph type="dt" sz="half" idx="10"/>
          </p:nvPr>
        </p:nvSpPr>
        <p:spPr/>
        <p:txBody>
          <a:bodyPr/>
          <a:lstStyle/>
          <a:p>
            <a:fld id="{0EBD1A74-4256-4563-8FE0-99692323E244}" type="datetimeFigureOut">
              <a:rPr lang="en-US" smtClean="0"/>
              <a:t>9/16/2020</a:t>
            </a:fld>
            <a:endParaRPr lang="en-US"/>
          </a:p>
        </p:txBody>
      </p:sp>
      <p:sp>
        <p:nvSpPr>
          <p:cNvPr id="5" name="Footer Placeholder 4">
            <a:extLst>
              <a:ext uri="{FF2B5EF4-FFF2-40B4-BE49-F238E27FC236}">
                <a16:creationId xmlns:a16="http://schemas.microsoft.com/office/drawing/2014/main" id="{D6913F51-C6D6-4648-A07F-777A857E1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D0D50-CB42-41CA-B0FB-92D243B13104}"/>
              </a:ext>
            </a:extLst>
          </p:cNvPr>
          <p:cNvSpPr>
            <a:spLocks noGrp="1"/>
          </p:cNvSpPr>
          <p:nvPr>
            <p:ph type="sldNum" sz="quarter" idx="12"/>
          </p:nvPr>
        </p:nvSpPr>
        <p:spPr/>
        <p:txBody>
          <a:bodyPr/>
          <a:lstStyle/>
          <a:p>
            <a:fld id="{649266D4-7FBB-4C59-B707-99AE7D4073D5}" type="slidenum">
              <a:rPr lang="en-US" smtClean="0"/>
              <a:t>‹#›</a:t>
            </a:fld>
            <a:endParaRPr lang="en-US"/>
          </a:p>
        </p:txBody>
      </p:sp>
    </p:spTree>
    <p:extLst>
      <p:ext uri="{BB962C8B-B14F-4D97-AF65-F5344CB8AC3E}">
        <p14:creationId xmlns:p14="http://schemas.microsoft.com/office/powerpoint/2010/main" val="1849083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81DFB-6E92-4847-B70D-1517390CEC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A42B8C-4400-4060-9998-18278B0DFC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2AF2E-492D-465C-AEA8-AA6231D86F73}"/>
              </a:ext>
            </a:extLst>
          </p:cNvPr>
          <p:cNvSpPr>
            <a:spLocks noGrp="1"/>
          </p:cNvSpPr>
          <p:nvPr>
            <p:ph type="dt" sz="half" idx="10"/>
          </p:nvPr>
        </p:nvSpPr>
        <p:spPr/>
        <p:txBody>
          <a:bodyPr/>
          <a:lstStyle/>
          <a:p>
            <a:fld id="{0EBD1A74-4256-4563-8FE0-99692323E244}" type="datetimeFigureOut">
              <a:rPr lang="en-US" smtClean="0"/>
              <a:t>9/16/2020</a:t>
            </a:fld>
            <a:endParaRPr lang="en-US"/>
          </a:p>
        </p:txBody>
      </p:sp>
      <p:sp>
        <p:nvSpPr>
          <p:cNvPr id="5" name="Footer Placeholder 4">
            <a:extLst>
              <a:ext uri="{FF2B5EF4-FFF2-40B4-BE49-F238E27FC236}">
                <a16:creationId xmlns:a16="http://schemas.microsoft.com/office/drawing/2014/main" id="{562D73D9-5130-4B1F-A98A-ADAA2D7AA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77C51-E400-4A73-9894-0ABE218B9070}"/>
              </a:ext>
            </a:extLst>
          </p:cNvPr>
          <p:cNvSpPr>
            <a:spLocks noGrp="1"/>
          </p:cNvSpPr>
          <p:nvPr>
            <p:ph type="sldNum" sz="quarter" idx="12"/>
          </p:nvPr>
        </p:nvSpPr>
        <p:spPr/>
        <p:txBody>
          <a:bodyPr/>
          <a:lstStyle/>
          <a:p>
            <a:fld id="{649266D4-7FBB-4C59-B707-99AE7D4073D5}" type="slidenum">
              <a:rPr lang="en-US" smtClean="0"/>
              <a:t>‹#›</a:t>
            </a:fld>
            <a:endParaRPr lang="en-US"/>
          </a:p>
        </p:txBody>
      </p:sp>
    </p:spTree>
    <p:extLst>
      <p:ext uri="{BB962C8B-B14F-4D97-AF65-F5344CB8AC3E}">
        <p14:creationId xmlns:p14="http://schemas.microsoft.com/office/powerpoint/2010/main" val="396527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9140C-665E-44D3-A59F-675E787CBD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14871B-B548-42AE-B75C-4D70AFFCD5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5268E-C742-4FA6-8B5E-F6188BB16E0A}"/>
              </a:ext>
            </a:extLst>
          </p:cNvPr>
          <p:cNvSpPr>
            <a:spLocks noGrp="1"/>
          </p:cNvSpPr>
          <p:nvPr>
            <p:ph type="dt" sz="half" idx="10"/>
          </p:nvPr>
        </p:nvSpPr>
        <p:spPr/>
        <p:txBody>
          <a:bodyPr/>
          <a:lstStyle/>
          <a:p>
            <a:fld id="{0EBD1A74-4256-4563-8FE0-99692323E244}" type="datetimeFigureOut">
              <a:rPr lang="en-US" smtClean="0"/>
              <a:t>9/16/2020</a:t>
            </a:fld>
            <a:endParaRPr lang="en-US"/>
          </a:p>
        </p:txBody>
      </p:sp>
      <p:sp>
        <p:nvSpPr>
          <p:cNvPr id="5" name="Footer Placeholder 4">
            <a:extLst>
              <a:ext uri="{FF2B5EF4-FFF2-40B4-BE49-F238E27FC236}">
                <a16:creationId xmlns:a16="http://schemas.microsoft.com/office/drawing/2014/main" id="{0EBEBC2D-6BD1-48C9-B891-9CC283D16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20905-6966-4803-9C06-8527528FC124}"/>
              </a:ext>
            </a:extLst>
          </p:cNvPr>
          <p:cNvSpPr>
            <a:spLocks noGrp="1"/>
          </p:cNvSpPr>
          <p:nvPr>
            <p:ph type="sldNum" sz="quarter" idx="12"/>
          </p:nvPr>
        </p:nvSpPr>
        <p:spPr/>
        <p:txBody>
          <a:bodyPr/>
          <a:lstStyle/>
          <a:p>
            <a:fld id="{649266D4-7FBB-4C59-B707-99AE7D4073D5}" type="slidenum">
              <a:rPr lang="en-US" smtClean="0"/>
              <a:t>‹#›</a:t>
            </a:fld>
            <a:endParaRPr lang="en-US"/>
          </a:p>
        </p:txBody>
      </p:sp>
    </p:spTree>
    <p:extLst>
      <p:ext uri="{BB962C8B-B14F-4D97-AF65-F5344CB8AC3E}">
        <p14:creationId xmlns:p14="http://schemas.microsoft.com/office/powerpoint/2010/main" val="163106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675A-F4F0-4720-8B37-45DF8CC4AF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8463F8-7285-44D5-868F-A097D4C90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979630-CC86-4CCA-B0BE-B3AE3903D36A}"/>
              </a:ext>
            </a:extLst>
          </p:cNvPr>
          <p:cNvSpPr>
            <a:spLocks noGrp="1"/>
          </p:cNvSpPr>
          <p:nvPr>
            <p:ph type="dt" sz="half" idx="10"/>
          </p:nvPr>
        </p:nvSpPr>
        <p:spPr/>
        <p:txBody>
          <a:bodyPr/>
          <a:lstStyle/>
          <a:p>
            <a:fld id="{0EBD1A74-4256-4563-8FE0-99692323E244}" type="datetimeFigureOut">
              <a:rPr lang="en-US" smtClean="0"/>
              <a:t>9/16/2020</a:t>
            </a:fld>
            <a:endParaRPr lang="en-US"/>
          </a:p>
        </p:txBody>
      </p:sp>
      <p:sp>
        <p:nvSpPr>
          <p:cNvPr id="5" name="Footer Placeholder 4">
            <a:extLst>
              <a:ext uri="{FF2B5EF4-FFF2-40B4-BE49-F238E27FC236}">
                <a16:creationId xmlns:a16="http://schemas.microsoft.com/office/drawing/2014/main" id="{30055541-AC5A-4733-9DDB-BF8C5F4DF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F7D7B-3383-4004-897A-DB19DFDB5F4D}"/>
              </a:ext>
            </a:extLst>
          </p:cNvPr>
          <p:cNvSpPr>
            <a:spLocks noGrp="1"/>
          </p:cNvSpPr>
          <p:nvPr>
            <p:ph type="sldNum" sz="quarter" idx="12"/>
          </p:nvPr>
        </p:nvSpPr>
        <p:spPr/>
        <p:txBody>
          <a:bodyPr/>
          <a:lstStyle/>
          <a:p>
            <a:fld id="{649266D4-7FBB-4C59-B707-99AE7D4073D5}" type="slidenum">
              <a:rPr lang="en-US" smtClean="0"/>
              <a:t>‹#›</a:t>
            </a:fld>
            <a:endParaRPr lang="en-US"/>
          </a:p>
        </p:txBody>
      </p:sp>
    </p:spTree>
    <p:extLst>
      <p:ext uri="{BB962C8B-B14F-4D97-AF65-F5344CB8AC3E}">
        <p14:creationId xmlns:p14="http://schemas.microsoft.com/office/powerpoint/2010/main" val="171587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56EF-A309-4628-9C85-A48B24B33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92850-E56D-405C-9DA9-6688A6BA56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E19410-6A05-4FEC-BF17-347C89C234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80065D-D0B5-4C19-9029-35B294A3494F}"/>
              </a:ext>
            </a:extLst>
          </p:cNvPr>
          <p:cNvSpPr>
            <a:spLocks noGrp="1"/>
          </p:cNvSpPr>
          <p:nvPr>
            <p:ph type="dt" sz="half" idx="10"/>
          </p:nvPr>
        </p:nvSpPr>
        <p:spPr/>
        <p:txBody>
          <a:bodyPr/>
          <a:lstStyle/>
          <a:p>
            <a:fld id="{0EBD1A74-4256-4563-8FE0-99692323E244}" type="datetimeFigureOut">
              <a:rPr lang="en-US" smtClean="0"/>
              <a:t>9/16/2020</a:t>
            </a:fld>
            <a:endParaRPr lang="en-US"/>
          </a:p>
        </p:txBody>
      </p:sp>
      <p:sp>
        <p:nvSpPr>
          <p:cNvPr id="6" name="Footer Placeholder 5">
            <a:extLst>
              <a:ext uri="{FF2B5EF4-FFF2-40B4-BE49-F238E27FC236}">
                <a16:creationId xmlns:a16="http://schemas.microsoft.com/office/drawing/2014/main" id="{9D1EF4EC-195B-4C06-94F1-FCEE623C7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CC6C9-1B08-4205-BD52-B80641517F96}"/>
              </a:ext>
            </a:extLst>
          </p:cNvPr>
          <p:cNvSpPr>
            <a:spLocks noGrp="1"/>
          </p:cNvSpPr>
          <p:nvPr>
            <p:ph type="sldNum" sz="quarter" idx="12"/>
          </p:nvPr>
        </p:nvSpPr>
        <p:spPr/>
        <p:txBody>
          <a:bodyPr/>
          <a:lstStyle/>
          <a:p>
            <a:fld id="{649266D4-7FBB-4C59-B707-99AE7D4073D5}" type="slidenum">
              <a:rPr lang="en-US" smtClean="0"/>
              <a:t>‹#›</a:t>
            </a:fld>
            <a:endParaRPr lang="en-US"/>
          </a:p>
        </p:txBody>
      </p:sp>
    </p:spTree>
    <p:extLst>
      <p:ext uri="{BB962C8B-B14F-4D97-AF65-F5344CB8AC3E}">
        <p14:creationId xmlns:p14="http://schemas.microsoft.com/office/powerpoint/2010/main" val="133394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6977D-B8DE-40EC-A6ED-A2C09AB10E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CF0A27-704C-4DD8-A5D1-1EDE56F54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46790A-FEC0-4B48-B1E7-D19107076A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071E98-5852-4296-8B4F-BE81ECA31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55E58B-9E93-4E0D-A40A-4421777418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68AF0B-BCAA-46CD-B780-BA15BC0C1BE2}"/>
              </a:ext>
            </a:extLst>
          </p:cNvPr>
          <p:cNvSpPr>
            <a:spLocks noGrp="1"/>
          </p:cNvSpPr>
          <p:nvPr>
            <p:ph type="dt" sz="half" idx="10"/>
          </p:nvPr>
        </p:nvSpPr>
        <p:spPr/>
        <p:txBody>
          <a:bodyPr/>
          <a:lstStyle/>
          <a:p>
            <a:fld id="{0EBD1A74-4256-4563-8FE0-99692323E244}" type="datetimeFigureOut">
              <a:rPr lang="en-US" smtClean="0"/>
              <a:t>9/16/2020</a:t>
            </a:fld>
            <a:endParaRPr lang="en-US"/>
          </a:p>
        </p:txBody>
      </p:sp>
      <p:sp>
        <p:nvSpPr>
          <p:cNvPr id="8" name="Footer Placeholder 7">
            <a:extLst>
              <a:ext uri="{FF2B5EF4-FFF2-40B4-BE49-F238E27FC236}">
                <a16:creationId xmlns:a16="http://schemas.microsoft.com/office/drawing/2014/main" id="{2F78B79F-B206-455B-9B50-55CAED47D2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31A3DA-5D8C-4470-A119-ACF44FFB51D8}"/>
              </a:ext>
            </a:extLst>
          </p:cNvPr>
          <p:cNvSpPr>
            <a:spLocks noGrp="1"/>
          </p:cNvSpPr>
          <p:nvPr>
            <p:ph type="sldNum" sz="quarter" idx="12"/>
          </p:nvPr>
        </p:nvSpPr>
        <p:spPr/>
        <p:txBody>
          <a:bodyPr/>
          <a:lstStyle/>
          <a:p>
            <a:fld id="{649266D4-7FBB-4C59-B707-99AE7D4073D5}" type="slidenum">
              <a:rPr lang="en-US" smtClean="0"/>
              <a:t>‹#›</a:t>
            </a:fld>
            <a:endParaRPr lang="en-US"/>
          </a:p>
        </p:txBody>
      </p:sp>
    </p:spTree>
    <p:extLst>
      <p:ext uri="{BB962C8B-B14F-4D97-AF65-F5344CB8AC3E}">
        <p14:creationId xmlns:p14="http://schemas.microsoft.com/office/powerpoint/2010/main" val="179386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5A94-CFFC-4279-A68A-2D099955B3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55179E-1134-47F2-9EF6-975B65D0BA90}"/>
              </a:ext>
            </a:extLst>
          </p:cNvPr>
          <p:cNvSpPr>
            <a:spLocks noGrp="1"/>
          </p:cNvSpPr>
          <p:nvPr>
            <p:ph type="dt" sz="half" idx="10"/>
          </p:nvPr>
        </p:nvSpPr>
        <p:spPr/>
        <p:txBody>
          <a:bodyPr/>
          <a:lstStyle/>
          <a:p>
            <a:fld id="{0EBD1A74-4256-4563-8FE0-99692323E244}" type="datetimeFigureOut">
              <a:rPr lang="en-US" smtClean="0"/>
              <a:t>9/16/2020</a:t>
            </a:fld>
            <a:endParaRPr lang="en-US"/>
          </a:p>
        </p:txBody>
      </p:sp>
      <p:sp>
        <p:nvSpPr>
          <p:cNvPr id="4" name="Footer Placeholder 3">
            <a:extLst>
              <a:ext uri="{FF2B5EF4-FFF2-40B4-BE49-F238E27FC236}">
                <a16:creationId xmlns:a16="http://schemas.microsoft.com/office/drawing/2014/main" id="{8EE6CE15-B419-4CD6-B552-A2955C2AA1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AEAA59-4083-4F06-BA41-C235FD9F0163}"/>
              </a:ext>
            </a:extLst>
          </p:cNvPr>
          <p:cNvSpPr>
            <a:spLocks noGrp="1"/>
          </p:cNvSpPr>
          <p:nvPr>
            <p:ph type="sldNum" sz="quarter" idx="12"/>
          </p:nvPr>
        </p:nvSpPr>
        <p:spPr/>
        <p:txBody>
          <a:bodyPr/>
          <a:lstStyle/>
          <a:p>
            <a:fld id="{649266D4-7FBB-4C59-B707-99AE7D4073D5}" type="slidenum">
              <a:rPr lang="en-US" smtClean="0"/>
              <a:t>‹#›</a:t>
            </a:fld>
            <a:endParaRPr lang="en-US"/>
          </a:p>
        </p:txBody>
      </p:sp>
    </p:spTree>
    <p:extLst>
      <p:ext uri="{BB962C8B-B14F-4D97-AF65-F5344CB8AC3E}">
        <p14:creationId xmlns:p14="http://schemas.microsoft.com/office/powerpoint/2010/main" val="14681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6D8D02-2DDA-4CA1-8E72-0840FA9932E0}"/>
              </a:ext>
            </a:extLst>
          </p:cNvPr>
          <p:cNvSpPr>
            <a:spLocks noGrp="1"/>
          </p:cNvSpPr>
          <p:nvPr>
            <p:ph type="dt" sz="half" idx="10"/>
          </p:nvPr>
        </p:nvSpPr>
        <p:spPr/>
        <p:txBody>
          <a:bodyPr/>
          <a:lstStyle/>
          <a:p>
            <a:fld id="{0EBD1A74-4256-4563-8FE0-99692323E244}" type="datetimeFigureOut">
              <a:rPr lang="en-US" smtClean="0"/>
              <a:t>9/16/2020</a:t>
            </a:fld>
            <a:endParaRPr lang="en-US"/>
          </a:p>
        </p:txBody>
      </p:sp>
      <p:sp>
        <p:nvSpPr>
          <p:cNvPr id="3" name="Footer Placeholder 2">
            <a:extLst>
              <a:ext uri="{FF2B5EF4-FFF2-40B4-BE49-F238E27FC236}">
                <a16:creationId xmlns:a16="http://schemas.microsoft.com/office/drawing/2014/main" id="{116499B1-9D13-45B2-908B-EE0285F6A0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6A7F48-780F-4A38-AE18-694BC6B018FB}"/>
              </a:ext>
            </a:extLst>
          </p:cNvPr>
          <p:cNvSpPr>
            <a:spLocks noGrp="1"/>
          </p:cNvSpPr>
          <p:nvPr>
            <p:ph type="sldNum" sz="quarter" idx="12"/>
          </p:nvPr>
        </p:nvSpPr>
        <p:spPr/>
        <p:txBody>
          <a:bodyPr/>
          <a:lstStyle/>
          <a:p>
            <a:fld id="{649266D4-7FBB-4C59-B707-99AE7D4073D5}" type="slidenum">
              <a:rPr lang="en-US" smtClean="0"/>
              <a:t>‹#›</a:t>
            </a:fld>
            <a:endParaRPr lang="en-US"/>
          </a:p>
        </p:txBody>
      </p:sp>
    </p:spTree>
    <p:extLst>
      <p:ext uri="{BB962C8B-B14F-4D97-AF65-F5344CB8AC3E}">
        <p14:creationId xmlns:p14="http://schemas.microsoft.com/office/powerpoint/2010/main" val="382993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E85D-8AD4-45B9-81E7-94A122BB96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D3DAA2-8630-48DF-8B7C-6D17B17405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E94A67-CD14-4A98-8D9D-EBFBCD8EA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DB4135-6789-4592-B8B7-79D328CC2D30}"/>
              </a:ext>
            </a:extLst>
          </p:cNvPr>
          <p:cNvSpPr>
            <a:spLocks noGrp="1"/>
          </p:cNvSpPr>
          <p:nvPr>
            <p:ph type="dt" sz="half" idx="10"/>
          </p:nvPr>
        </p:nvSpPr>
        <p:spPr/>
        <p:txBody>
          <a:bodyPr/>
          <a:lstStyle/>
          <a:p>
            <a:fld id="{0EBD1A74-4256-4563-8FE0-99692323E244}" type="datetimeFigureOut">
              <a:rPr lang="en-US" smtClean="0"/>
              <a:t>9/16/2020</a:t>
            </a:fld>
            <a:endParaRPr lang="en-US"/>
          </a:p>
        </p:txBody>
      </p:sp>
      <p:sp>
        <p:nvSpPr>
          <p:cNvPr id="6" name="Footer Placeholder 5">
            <a:extLst>
              <a:ext uri="{FF2B5EF4-FFF2-40B4-BE49-F238E27FC236}">
                <a16:creationId xmlns:a16="http://schemas.microsoft.com/office/drawing/2014/main" id="{E2474AE3-DE22-4153-BFA2-961D81D85F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62ECD-6857-41A7-B042-B3E01FA88B7A}"/>
              </a:ext>
            </a:extLst>
          </p:cNvPr>
          <p:cNvSpPr>
            <a:spLocks noGrp="1"/>
          </p:cNvSpPr>
          <p:nvPr>
            <p:ph type="sldNum" sz="quarter" idx="12"/>
          </p:nvPr>
        </p:nvSpPr>
        <p:spPr/>
        <p:txBody>
          <a:bodyPr/>
          <a:lstStyle/>
          <a:p>
            <a:fld id="{649266D4-7FBB-4C59-B707-99AE7D4073D5}" type="slidenum">
              <a:rPr lang="en-US" smtClean="0"/>
              <a:t>‹#›</a:t>
            </a:fld>
            <a:endParaRPr lang="en-US"/>
          </a:p>
        </p:txBody>
      </p:sp>
    </p:spTree>
    <p:extLst>
      <p:ext uri="{BB962C8B-B14F-4D97-AF65-F5344CB8AC3E}">
        <p14:creationId xmlns:p14="http://schemas.microsoft.com/office/powerpoint/2010/main" val="108797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F15A-81D1-4871-9718-C32E40A03E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6DEF73-2A0D-4F1F-881B-BF2650626C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B288D6-7FDC-4E73-BC5C-F36D3FE78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788AE-F929-43C5-90E2-E9CBE4448BA2}"/>
              </a:ext>
            </a:extLst>
          </p:cNvPr>
          <p:cNvSpPr>
            <a:spLocks noGrp="1"/>
          </p:cNvSpPr>
          <p:nvPr>
            <p:ph type="dt" sz="half" idx="10"/>
          </p:nvPr>
        </p:nvSpPr>
        <p:spPr/>
        <p:txBody>
          <a:bodyPr/>
          <a:lstStyle/>
          <a:p>
            <a:fld id="{0EBD1A74-4256-4563-8FE0-99692323E244}" type="datetimeFigureOut">
              <a:rPr lang="en-US" smtClean="0"/>
              <a:t>9/16/2020</a:t>
            </a:fld>
            <a:endParaRPr lang="en-US"/>
          </a:p>
        </p:txBody>
      </p:sp>
      <p:sp>
        <p:nvSpPr>
          <p:cNvPr id="6" name="Footer Placeholder 5">
            <a:extLst>
              <a:ext uri="{FF2B5EF4-FFF2-40B4-BE49-F238E27FC236}">
                <a16:creationId xmlns:a16="http://schemas.microsoft.com/office/drawing/2014/main" id="{E95AEEB6-867E-4C08-8BF3-7544F12C0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99B39-0B81-455D-A54B-509BC38D134D}"/>
              </a:ext>
            </a:extLst>
          </p:cNvPr>
          <p:cNvSpPr>
            <a:spLocks noGrp="1"/>
          </p:cNvSpPr>
          <p:nvPr>
            <p:ph type="sldNum" sz="quarter" idx="12"/>
          </p:nvPr>
        </p:nvSpPr>
        <p:spPr/>
        <p:txBody>
          <a:bodyPr/>
          <a:lstStyle/>
          <a:p>
            <a:fld id="{649266D4-7FBB-4C59-B707-99AE7D4073D5}" type="slidenum">
              <a:rPr lang="en-US" smtClean="0"/>
              <a:t>‹#›</a:t>
            </a:fld>
            <a:endParaRPr lang="en-US"/>
          </a:p>
        </p:txBody>
      </p:sp>
    </p:spTree>
    <p:extLst>
      <p:ext uri="{BB962C8B-B14F-4D97-AF65-F5344CB8AC3E}">
        <p14:creationId xmlns:p14="http://schemas.microsoft.com/office/powerpoint/2010/main" val="35574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7A795-6164-4BB6-9BBE-EC673DF2AB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7F9D18-845C-412A-8531-E84502C81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487DB-CCDB-4BAF-85E0-5A946BA9DD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D1A74-4256-4563-8FE0-99692323E244}" type="datetimeFigureOut">
              <a:rPr lang="en-US" smtClean="0"/>
              <a:t>9/16/2020</a:t>
            </a:fld>
            <a:endParaRPr lang="en-US"/>
          </a:p>
        </p:txBody>
      </p:sp>
      <p:sp>
        <p:nvSpPr>
          <p:cNvPr id="5" name="Footer Placeholder 4">
            <a:extLst>
              <a:ext uri="{FF2B5EF4-FFF2-40B4-BE49-F238E27FC236}">
                <a16:creationId xmlns:a16="http://schemas.microsoft.com/office/drawing/2014/main" id="{81CDC75A-116D-4610-B1B1-38AB79E119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AEBFD1-3D99-4A8A-911A-2DDC5C25E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266D4-7FBB-4C59-B707-99AE7D4073D5}" type="slidenum">
              <a:rPr lang="en-US" smtClean="0"/>
              <a:t>‹#›</a:t>
            </a:fld>
            <a:endParaRPr lang="en-US"/>
          </a:p>
        </p:txBody>
      </p:sp>
    </p:spTree>
    <p:extLst>
      <p:ext uri="{BB962C8B-B14F-4D97-AF65-F5344CB8AC3E}">
        <p14:creationId xmlns:p14="http://schemas.microsoft.com/office/powerpoint/2010/main" val="1321607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01D912-C822-421F-906B-2D9AED12F0C6}"/>
              </a:ext>
            </a:extLst>
          </p:cNvPr>
          <p:cNvSpPr>
            <a:spLocks noGrp="1"/>
          </p:cNvSpPr>
          <p:nvPr>
            <p:ph type="ctrTitle"/>
          </p:nvPr>
        </p:nvSpPr>
        <p:spPr>
          <a:xfrm>
            <a:off x="6590662" y="1111348"/>
            <a:ext cx="4805996" cy="4453599"/>
          </a:xfrm>
        </p:spPr>
        <p:txBody>
          <a:bodyPr anchor="t">
            <a:normAutofit/>
          </a:bodyPr>
          <a:lstStyle/>
          <a:p>
            <a:r>
              <a:rPr lang="en-US" b="1" dirty="0">
                <a:solidFill>
                  <a:srgbClr val="0070C0"/>
                </a:solidFill>
              </a:rPr>
              <a:t>RECOGNIZING MEDIA BIAS</a:t>
            </a:r>
          </a:p>
        </p:txBody>
      </p:sp>
      <p:sp>
        <p:nvSpPr>
          <p:cNvPr id="3" name="Subtitle 2">
            <a:extLst>
              <a:ext uri="{FF2B5EF4-FFF2-40B4-BE49-F238E27FC236}">
                <a16:creationId xmlns:a16="http://schemas.microsoft.com/office/drawing/2014/main" id="{61443C3B-34AA-48A2-82C7-E6FE9D7A45AE}"/>
              </a:ext>
            </a:extLst>
          </p:cNvPr>
          <p:cNvSpPr>
            <a:spLocks noGrp="1"/>
          </p:cNvSpPr>
          <p:nvPr>
            <p:ph type="subTitle" idx="1"/>
          </p:nvPr>
        </p:nvSpPr>
        <p:spPr>
          <a:xfrm>
            <a:off x="6590966" y="3428999"/>
            <a:ext cx="4805691" cy="838831"/>
          </a:xfrm>
        </p:spPr>
        <p:txBody>
          <a:bodyPr anchor="b">
            <a:noAutofit/>
          </a:bodyPr>
          <a:lstStyle/>
          <a:p>
            <a:r>
              <a:rPr lang="en-US" sz="3200" dirty="0">
                <a:solidFill>
                  <a:srgbClr val="000000"/>
                </a:solidFill>
              </a:rPr>
              <a:t>bias can manipulate and blind us</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ad with Gears">
            <a:extLst>
              <a:ext uri="{FF2B5EF4-FFF2-40B4-BE49-F238E27FC236}">
                <a16:creationId xmlns:a16="http://schemas.microsoft.com/office/drawing/2014/main" id="{3B5083B4-B30E-420A-96D2-CEA2AC1B88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407314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F3EF-BBC0-4BD6-B180-976F1A1DC4E7}"/>
              </a:ext>
            </a:extLst>
          </p:cNvPr>
          <p:cNvSpPr>
            <a:spLocks noGrp="1"/>
          </p:cNvSpPr>
          <p:nvPr>
            <p:ph type="title"/>
          </p:nvPr>
        </p:nvSpPr>
        <p:spPr/>
        <p:txBody>
          <a:bodyPr>
            <a:noAutofit/>
          </a:bodyPr>
          <a:lstStyle/>
          <a:p>
            <a:r>
              <a:rPr lang="en-US" sz="5400" b="1" dirty="0"/>
              <a:t>Words that signal subjective statements include:</a:t>
            </a:r>
          </a:p>
        </p:txBody>
      </p:sp>
      <p:sp>
        <p:nvSpPr>
          <p:cNvPr id="3" name="Content Placeholder 2">
            <a:extLst>
              <a:ext uri="{FF2B5EF4-FFF2-40B4-BE49-F238E27FC236}">
                <a16:creationId xmlns:a16="http://schemas.microsoft.com/office/drawing/2014/main" id="{D81F6880-5B28-4EAF-BAD9-CFB421B047CB}"/>
              </a:ext>
            </a:extLst>
          </p:cNvPr>
          <p:cNvSpPr>
            <a:spLocks noGrp="1"/>
          </p:cNvSpPr>
          <p:nvPr>
            <p:ph sz="half" idx="1"/>
          </p:nvPr>
        </p:nvSpPr>
        <p:spPr>
          <a:xfrm>
            <a:off x="838200" y="2377439"/>
            <a:ext cx="5181600" cy="3799523"/>
          </a:xfrm>
        </p:spPr>
        <p:txBody>
          <a:bodyPr/>
          <a:lstStyle/>
          <a:p>
            <a:r>
              <a:rPr lang="en-US" dirty="0"/>
              <a:t>Good/better/best</a:t>
            </a:r>
          </a:p>
          <a:p>
            <a:r>
              <a:rPr lang="en-US" dirty="0"/>
              <a:t>Bad/worse/worst</a:t>
            </a:r>
          </a:p>
          <a:p>
            <a:r>
              <a:rPr lang="en-US" dirty="0"/>
              <a:t>Is considered to be</a:t>
            </a:r>
          </a:p>
          <a:p>
            <a:r>
              <a:rPr lang="en-US" dirty="0"/>
              <a:t>It’s likely that</a:t>
            </a:r>
          </a:p>
          <a:p>
            <a:r>
              <a:rPr lang="en-US" dirty="0"/>
              <a:t>Seemingly</a:t>
            </a:r>
          </a:p>
          <a:p>
            <a:r>
              <a:rPr lang="en-US" dirty="0"/>
              <a:t>Dangerous</a:t>
            </a:r>
          </a:p>
        </p:txBody>
      </p:sp>
      <p:sp>
        <p:nvSpPr>
          <p:cNvPr id="4" name="Content Placeholder 3">
            <a:extLst>
              <a:ext uri="{FF2B5EF4-FFF2-40B4-BE49-F238E27FC236}">
                <a16:creationId xmlns:a16="http://schemas.microsoft.com/office/drawing/2014/main" id="{931C53D3-E300-45A8-9F31-03C09C5DB70A}"/>
              </a:ext>
            </a:extLst>
          </p:cNvPr>
          <p:cNvSpPr>
            <a:spLocks noGrp="1"/>
          </p:cNvSpPr>
          <p:nvPr>
            <p:ph sz="half" idx="2"/>
          </p:nvPr>
        </p:nvSpPr>
        <p:spPr>
          <a:xfrm>
            <a:off x="6172200" y="2377439"/>
            <a:ext cx="5181600" cy="3799524"/>
          </a:xfrm>
        </p:spPr>
        <p:txBody>
          <a:bodyPr/>
          <a:lstStyle/>
          <a:p>
            <a:r>
              <a:rPr lang="en-US" dirty="0"/>
              <a:t>Extreme</a:t>
            </a:r>
          </a:p>
          <a:p>
            <a:r>
              <a:rPr lang="en-US" dirty="0"/>
              <a:t>Suggests</a:t>
            </a:r>
          </a:p>
          <a:p>
            <a:r>
              <a:rPr lang="en-US" dirty="0"/>
              <a:t>May mean that</a:t>
            </a:r>
          </a:p>
          <a:p>
            <a:r>
              <a:rPr lang="en-US" dirty="0"/>
              <a:t>Would seem</a:t>
            </a:r>
          </a:p>
          <a:p>
            <a:r>
              <a:rPr lang="en-US" dirty="0"/>
              <a:t>Could</a:t>
            </a:r>
          </a:p>
          <a:p>
            <a:r>
              <a:rPr lang="en-US" dirty="0"/>
              <a:t>Possibly</a:t>
            </a:r>
          </a:p>
          <a:p>
            <a:r>
              <a:rPr lang="en-US" dirty="0"/>
              <a:t>Apparently</a:t>
            </a:r>
          </a:p>
        </p:txBody>
      </p:sp>
    </p:spTree>
    <p:extLst>
      <p:ext uri="{BB962C8B-B14F-4D97-AF65-F5344CB8AC3E}">
        <p14:creationId xmlns:p14="http://schemas.microsoft.com/office/powerpoint/2010/main" val="133285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5418D-A8D7-47E4-B1E4-7449B463C903}"/>
              </a:ext>
            </a:extLst>
          </p:cNvPr>
          <p:cNvSpPr>
            <a:spLocks noGrp="1"/>
          </p:cNvSpPr>
          <p:nvPr>
            <p:ph type="title"/>
          </p:nvPr>
        </p:nvSpPr>
        <p:spPr>
          <a:xfrm>
            <a:off x="838200" y="365125"/>
            <a:ext cx="10515600" cy="3208069"/>
          </a:xfrm>
        </p:spPr>
        <p:txBody>
          <a:bodyPr>
            <a:noAutofit/>
          </a:bodyPr>
          <a:lstStyle/>
          <a:p>
            <a:r>
              <a:rPr lang="en-US" sz="4800" b="1" dirty="0"/>
              <a:t>Editorial reviews by </a:t>
            </a:r>
            <a:r>
              <a:rPr lang="en-US" sz="4800" b="1" dirty="0" err="1"/>
              <a:t>AllSides</a:t>
            </a:r>
            <a:r>
              <a:rPr lang="en-US" sz="4800" b="1" dirty="0"/>
              <a:t> found that some media outlets blur the line between</a:t>
            </a:r>
            <a:br>
              <a:rPr lang="en-US" sz="4800" b="1" dirty="0"/>
            </a:br>
            <a:r>
              <a:rPr lang="en-US" sz="4800" b="1" dirty="0"/>
              <a:t>subjective statements and objective statements, leading to potential confusion for readers, in two key ways:</a:t>
            </a:r>
          </a:p>
        </p:txBody>
      </p:sp>
      <p:sp>
        <p:nvSpPr>
          <p:cNvPr id="3" name="Content Placeholder 2">
            <a:extLst>
              <a:ext uri="{FF2B5EF4-FFF2-40B4-BE49-F238E27FC236}">
                <a16:creationId xmlns:a16="http://schemas.microsoft.com/office/drawing/2014/main" id="{67F38A2A-8CBB-4636-AC5D-AD3A74960CAC}"/>
              </a:ext>
            </a:extLst>
          </p:cNvPr>
          <p:cNvSpPr>
            <a:spLocks noGrp="1"/>
          </p:cNvSpPr>
          <p:nvPr>
            <p:ph idx="1"/>
          </p:nvPr>
        </p:nvSpPr>
        <p:spPr>
          <a:xfrm>
            <a:off x="838200" y="4135901"/>
            <a:ext cx="10515600" cy="2041061"/>
          </a:xfrm>
        </p:spPr>
        <p:txBody>
          <a:bodyPr/>
          <a:lstStyle/>
          <a:p>
            <a:r>
              <a:rPr lang="en-US" dirty="0"/>
              <a:t>Including subjective statements in their writing and not attributing them to a source. </a:t>
            </a:r>
          </a:p>
          <a:p>
            <a:r>
              <a:rPr lang="en-US" dirty="0"/>
              <a:t>Placing opinion or editorial content on the homepage next to hard news, or otherwise not clearly marking opinion content as “opinion.”</a:t>
            </a:r>
          </a:p>
        </p:txBody>
      </p:sp>
    </p:spTree>
    <p:extLst>
      <p:ext uri="{BB962C8B-B14F-4D97-AF65-F5344CB8AC3E}">
        <p14:creationId xmlns:p14="http://schemas.microsoft.com/office/powerpoint/2010/main" val="114233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A0C8-322A-451A-B099-BEEE8CEDB05F}"/>
              </a:ext>
            </a:extLst>
          </p:cNvPr>
          <p:cNvSpPr>
            <a:spLocks noGrp="1"/>
          </p:cNvSpPr>
          <p:nvPr>
            <p:ph type="title"/>
          </p:nvPr>
        </p:nvSpPr>
        <p:spPr/>
        <p:txBody>
          <a:bodyPr>
            <a:noAutofit/>
          </a:bodyPr>
          <a:lstStyle/>
          <a:p>
            <a:r>
              <a:rPr lang="en-US" sz="5400" b="1" dirty="0"/>
              <a:t>Examples of Opinion Statements Presented as Fact:</a:t>
            </a:r>
          </a:p>
        </p:txBody>
      </p:sp>
      <p:pic>
        <p:nvPicPr>
          <p:cNvPr id="4" name="Content Placeholder 3">
            <a:extLst>
              <a:ext uri="{FF2B5EF4-FFF2-40B4-BE49-F238E27FC236}">
                <a16:creationId xmlns:a16="http://schemas.microsoft.com/office/drawing/2014/main" id="{BBEB413D-E7C1-4B08-AC5A-DF60F4E06EC2}"/>
              </a:ext>
            </a:extLst>
          </p:cNvPr>
          <p:cNvPicPr>
            <a:picLocks noGrp="1" noChangeAspect="1"/>
          </p:cNvPicPr>
          <p:nvPr>
            <p:ph idx="1"/>
          </p:nvPr>
        </p:nvPicPr>
        <p:blipFill>
          <a:blip r:embed="rId2"/>
          <a:stretch>
            <a:fillRect/>
          </a:stretch>
        </p:blipFill>
        <p:spPr>
          <a:xfrm>
            <a:off x="480544" y="2124222"/>
            <a:ext cx="11310420" cy="3727937"/>
          </a:xfrm>
          <a:prstGeom prst="rect">
            <a:avLst/>
          </a:prstGeom>
        </p:spPr>
      </p:pic>
    </p:spTree>
    <p:extLst>
      <p:ext uri="{BB962C8B-B14F-4D97-AF65-F5344CB8AC3E}">
        <p14:creationId xmlns:p14="http://schemas.microsoft.com/office/powerpoint/2010/main" val="599760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14C84-57BF-4B03-8808-AE69871F2128}"/>
              </a:ext>
            </a:extLst>
          </p:cNvPr>
          <p:cNvSpPr>
            <a:spLocks noGrp="1"/>
          </p:cNvSpPr>
          <p:nvPr>
            <p:ph type="title"/>
          </p:nvPr>
        </p:nvSpPr>
        <p:spPr>
          <a:xfrm>
            <a:off x="838199" y="365125"/>
            <a:ext cx="10992729" cy="1325563"/>
          </a:xfrm>
        </p:spPr>
        <p:txBody>
          <a:bodyPr>
            <a:normAutofit/>
          </a:bodyPr>
          <a:lstStyle/>
          <a:p>
            <a:r>
              <a:rPr lang="en-US" sz="5800" b="1" dirty="0"/>
              <a:t>4. SENSATIONALISM/EMOTIONALISM</a:t>
            </a:r>
          </a:p>
        </p:txBody>
      </p:sp>
      <p:sp>
        <p:nvSpPr>
          <p:cNvPr id="3" name="Content Placeholder 2">
            <a:extLst>
              <a:ext uri="{FF2B5EF4-FFF2-40B4-BE49-F238E27FC236}">
                <a16:creationId xmlns:a16="http://schemas.microsoft.com/office/drawing/2014/main" id="{3A94ED78-298F-40D2-8799-DB7DBF34CE47}"/>
              </a:ext>
            </a:extLst>
          </p:cNvPr>
          <p:cNvSpPr>
            <a:spLocks noGrp="1"/>
          </p:cNvSpPr>
          <p:nvPr>
            <p:ph idx="1"/>
          </p:nvPr>
        </p:nvSpPr>
        <p:spPr>
          <a:xfrm>
            <a:off x="838200" y="2025747"/>
            <a:ext cx="10515600" cy="4151215"/>
          </a:xfrm>
        </p:spPr>
        <p:txBody>
          <a:bodyPr/>
          <a:lstStyle/>
          <a:p>
            <a:r>
              <a:rPr lang="en-US" dirty="0"/>
              <a:t>Sensationalism the presentation of information in a way that gives a shock or makes a deep impression.</a:t>
            </a:r>
          </a:p>
          <a:p>
            <a:r>
              <a:rPr lang="en-US" dirty="0"/>
              <a:t>Sensationalist language is often dramatic, yet vague.</a:t>
            </a:r>
          </a:p>
          <a:p>
            <a:r>
              <a:rPr lang="en-US" dirty="0"/>
              <a:t>In recent years, some media outlets have been criticized for overusing the term “breaking” or “breaking news,” which historically was reserved for stories of deep impact or wide-scale importance.</a:t>
            </a:r>
          </a:p>
          <a:p>
            <a:endParaRPr lang="en-US" dirty="0"/>
          </a:p>
        </p:txBody>
      </p:sp>
    </p:spTree>
    <p:extLst>
      <p:ext uri="{BB962C8B-B14F-4D97-AF65-F5344CB8AC3E}">
        <p14:creationId xmlns:p14="http://schemas.microsoft.com/office/powerpoint/2010/main" val="339448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6109D-582A-4D72-8F2E-8AF403EB18CC}"/>
              </a:ext>
            </a:extLst>
          </p:cNvPr>
          <p:cNvSpPr>
            <a:spLocks noGrp="1"/>
          </p:cNvSpPr>
          <p:nvPr>
            <p:ph type="title"/>
          </p:nvPr>
        </p:nvSpPr>
        <p:spPr/>
        <p:txBody>
          <a:bodyPr>
            <a:noAutofit/>
          </a:bodyPr>
          <a:lstStyle/>
          <a:p>
            <a:r>
              <a:rPr lang="en-US" sz="5000" b="1" dirty="0"/>
              <a:t>Words and phrases used by the media that signal sensationalism/emotionalism include:</a:t>
            </a:r>
          </a:p>
        </p:txBody>
      </p:sp>
      <p:sp>
        <p:nvSpPr>
          <p:cNvPr id="3" name="Content Placeholder 2">
            <a:extLst>
              <a:ext uri="{FF2B5EF4-FFF2-40B4-BE49-F238E27FC236}">
                <a16:creationId xmlns:a16="http://schemas.microsoft.com/office/drawing/2014/main" id="{0368CE6C-006D-416E-A315-20C56396475E}"/>
              </a:ext>
            </a:extLst>
          </p:cNvPr>
          <p:cNvSpPr>
            <a:spLocks noGrp="1"/>
          </p:cNvSpPr>
          <p:nvPr>
            <p:ph sz="half" idx="1"/>
          </p:nvPr>
        </p:nvSpPr>
        <p:spPr>
          <a:xfrm>
            <a:off x="838200" y="2447777"/>
            <a:ext cx="5181600" cy="3729185"/>
          </a:xfrm>
        </p:spPr>
        <p:txBody>
          <a:bodyPr>
            <a:normAutofit lnSpcReduction="10000"/>
          </a:bodyPr>
          <a:lstStyle/>
          <a:p>
            <a:r>
              <a:rPr lang="en-US" dirty="0"/>
              <a:t>Shocking</a:t>
            </a:r>
          </a:p>
          <a:p>
            <a:r>
              <a:rPr lang="en-US" dirty="0"/>
              <a:t>Explosive</a:t>
            </a:r>
          </a:p>
          <a:p>
            <a:r>
              <a:rPr lang="en-US" dirty="0"/>
              <a:t>Remarkable</a:t>
            </a:r>
          </a:p>
          <a:p>
            <a:r>
              <a:rPr lang="en-US" dirty="0"/>
              <a:t>Slams</a:t>
            </a:r>
          </a:p>
          <a:p>
            <a:r>
              <a:rPr lang="en-US" dirty="0"/>
              <a:t>Rips</a:t>
            </a:r>
          </a:p>
          <a:p>
            <a:r>
              <a:rPr lang="en-US" dirty="0"/>
              <a:t>Forcing</a:t>
            </a:r>
          </a:p>
          <a:p>
            <a:r>
              <a:rPr lang="en-US" dirty="0"/>
              <a:t>Chaotic</a:t>
            </a:r>
          </a:p>
        </p:txBody>
      </p:sp>
      <p:sp>
        <p:nvSpPr>
          <p:cNvPr id="4" name="Content Placeholder 3">
            <a:extLst>
              <a:ext uri="{FF2B5EF4-FFF2-40B4-BE49-F238E27FC236}">
                <a16:creationId xmlns:a16="http://schemas.microsoft.com/office/drawing/2014/main" id="{2548038F-A984-4FA7-B2B7-316D2F7363AB}"/>
              </a:ext>
            </a:extLst>
          </p:cNvPr>
          <p:cNvSpPr>
            <a:spLocks noGrp="1"/>
          </p:cNvSpPr>
          <p:nvPr>
            <p:ph sz="half" idx="2"/>
          </p:nvPr>
        </p:nvSpPr>
        <p:spPr>
          <a:xfrm>
            <a:off x="6172200" y="2447777"/>
            <a:ext cx="5181600" cy="3729186"/>
          </a:xfrm>
        </p:spPr>
        <p:txBody>
          <a:bodyPr>
            <a:normAutofit lnSpcReduction="10000"/>
          </a:bodyPr>
          <a:lstStyle/>
          <a:p>
            <a:r>
              <a:rPr lang="en-US" dirty="0"/>
              <a:t>Warning</a:t>
            </a:r>
          </a:p>
          <a:p>
            <a:r>
              <a:rPr lang="en-US" dirty="0"/>
              <a:t>Lashed out</a:t>
            </a:r>
          </a:p>
          <a:p>
            <a:r>
              <a:rPr lang="en-US" dirty="0"/>
              <a:t>Embroiled in...</a:t>
            </a:r>
          </a:p>
          <a:p>
            <a:r>
              <a:rPr lang="en-US" dirty="0"/>
              <a:t>Onslaught</a:t>
            </a:r>
          </a:p>
          <a:p>
            <a:r>
              <a:rPr lang="en-US" dirty="0"/>
              <a:t>Torrent of tweets</a:t>
            </a:r>
          </a:p>
          <a:p>
            <a:r>
              <a:rPr lang="en-US" dirty="0"/>
              <a:t>Scathing</a:t>
            </a:r>
          </a:p>
          <a:p>
            <a:r>
              <a:rPr lang="en-US" dirty="0"/>
              <a:t>Desperate</a:t>
            </a:r>
          </a:p>
          <a:p>
            <a:r>
              <a:rPr lang="en-US" dirty="0"/>
              <a:t>Showdown</a:t>
            </a:r>
          </a:p>
        </p:txBody>
      </p:sp>
    </p:spTree>
    <p:extLst>
      <p:ext uri="{BB962C8B-B14F-4D97-AF65-F5344CB8AC3E}">
        <p14:creationId xmlns:p14="http://schemas.microsoft.com/office/powerpoint/2010/main" val="202012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3792-93AC-439D-ADA9-971F2DFB1B82}"/>
              </a:ext>
            </a:extLst>
          </p:cNvPr>
          <p:cNvSpPr>
            <a:spLocks noGrp="1"/>
          </p:cNvSpPr>
          <p:nvPr>
            <p:ph type="title"/>
          </p:nvPr>
        </p:nvSpPr>
        <p:spPr/>
        <p:txBody>
          <a:bodyPr>
            <a:noAutofit/>
          </a:bodyPr>
          <a:lstStyle/>
          <a:p>
            <a:r>
              <a:rPr lang="en-US" sz="5400" b="1" dirty="0"/>
              <a:t>Ex. of Sensationalism/Emotionalism Media Bias:</a:t>
            </a:r>
          </a:p>
        </p:txBody>
      </p:sp>
      <p:pic>
        <p:nvPicPr>
          <p:cNvPr id="4" name="Content Placeholder 3">
            <a:extLst>
              <a:ext uri="{FF2B5EF4-FFF2-40B4-BE49-F238E27FC236}">
                <a16:creationId xmlns:a16="http://schemas.microsoft.com/office/drawing/2014/main" id="{A228FDCF-6DBD-418D-A525-F52AEFEF1FD3}"/>
              </a:ext>
            </a:extLst>
          </p:cNvPr>
          <p:cNvPicPr>
            <a:picLocks noGrp="1" noChangeAspect="1"/>
          </p:cNvPicPr>
          <p:nvPr>
            <p:ph idx="1"/>
          </p:nvPr>
        </p:nvPicPr>
        <p:blipFill>
          <a:blip r:embed="rId2"/>
          <a:stretch>
            <a:fillRect/>
          </a:stretch>
        </p:blipFill>
        <p:spPr>
          <a:xfrm>
            <a:off x="838200" y="2124221"/>
            <a:ext cx="10719788" cy="4368653"/>
          </a:xfrm>
          <a:prstGeom prst="rect">
            <a:avLst/>
          </a:prstGeom>
        </p:spPr>
      </p:pic>
    </p:spTree>
    <p:extLst>
      <p:ext uri="{BB962C8B-B14F-4D97-AF65-F5344CB8AC3E}">
        <p14:creationId xmlns:p14="http://schemas.microsoft.com/office/powerpoint/2010/main" val="942611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78B1-F68E-45C4-B303-C8749FF9E637}"/>
              </a:ext>
            </a:extLst>
          </p:cNvPr>
          <p:cNvSpPr>
            <a:spLocks noGrp="1"/>
          </p:cNvSpPr>
          <p:nvPr>
            <p:ph type="title"/>
          </p:nvPr>
        </p:nvSpPr>
        <p:spPr>
          <a:xfrm>
            <a:off x="838199" y="365125"/>
            <a:ext cx="11203745" cy="1325563"/>
          </a:xfrm>
        </p:spPr>
        <p:txBody>
          <a:bodyPr>
            <a:normAutofit/>
          </a:bodyPr>
          <a:lstStyle/>
          <a:p>
            <a:r>
              <a:rPr lang="en-US" sz="6000" b="1" dirty="0"/>
              <a:t>5. MUDSLINGING/</a:t>
            </a:r>
            <a:r>
              <a:rPr lang="en-US" sz="6000" b="1" i="1" dirty="0"/>
              <a:t>Ad Hominem </a:t>
            </a:r>
            <a:r>
              <a:rPr lang="en-US" sz="6000" b="1" dirty="0"/>
              <a:t>BIAS</a:t>
            </a:r>
            <a:endParaRPr lang="en-US" sz="6000" b="1" i="1" dirty="0"/>
          </a:p>
        </p:txBody>
      </p:sp>
      <p:sp>
        <p:nvSpPr>
          <p:cNvPr id="3" name="Content Placeholder 2">
            <a:extLst>
              <a:ext uri="{FF2B5EF4-FFF2-40B4-BE49-F238E27FC236}">
                <a16:creationId xmlns:a16="http://schemas.microsoft.com/office/drawing/2014/main" id="{5246920C-85E3-4E03-A0EE-BF9396710539}"/>
              </a:ext>
            </a:extLst>
          </p:cNvPr>
          <p:cNvSpPr>
            <a:spLocks noGrp="1"/>
          </p:cNvSpPr>
          <p:nvPr>
            <p:ph idx="1"/>
          </p:nvPr>
        </p:nvSpPr>
        <p:spPr>
          <a:xfrm>
            <a:off x="838200" y="2053883"/>
            <a:ext cx="10515600" cy="4123080"/>
          </a:xfrm>
        </p:spPr>
        <p:txBody>
          <a:bodyPr/>
          <a:lstStyle/>
          <a:p>
            <a:r>
              <a:rPr lang="en-US" dirty="0"/>
              <a:t>Mudslinging is a type of media bias when unfair or insulting things are said about someone in order to damage their reputation. </a:t>
            </a:r>
          </a:p>
          <a:p>
            <a:r>
              <a:rPr lang="en-US" i="1" dirty="0"/>
              <a:t>Ad hominem </a:t>
            </a:r>
            <a:r>
              <a:rPr lang="en-US" dirty="0"/>
              <a:t>(Latin for “to the person”) attacks are attacks on a person’s motive or character traits instead of the content of their argument or idea.</a:t>
            </a:r>
          </a:p>
        </p:txBody>
      </p:sp>
    </p:spTree>
    <p:extLst>
      <p:ext uri="{BB962C8B-B14F-4D97-AF65-F5344CB8AC3E}">
        <p14:creationId xmlns:p14="http://schemas.microsoft.com/office/powerpoint/2010/main" val="85743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91A2-7BE1-4ACE-96A0-B0306BF1B26B}"/>
              </a:ext>
            </a:extLst>
          </p:cNvPr>
          <p:cNvSpPr>
            <a:spLocks noGrp="1"/>
          </p:cNvSpPr>
          <p:nvPr>
            <p:ph type="title"/>
          </p:nvPr>
        </p:nvSpPr>
        <p:spPr/>
        <p:txBody>
          <a:bodyPr>
            <a:normAutofit/>
          </a:bodyPr>
          <a:lstStyle/>
          <a:p>
            <a:r>
              <a:rPr lang="en-US" sz="5400" b="1" dirty="0"/>
              <a:t>Examples of Mudslinging:</a:t>
            </a:r>
          </a:p>
        </p:txBody>
      </p:sp>
      <p:pic>
        <p:nvPicPr>
          <p:cNvPr id="4" name="Content Placeholder 3">
            <a:extLst>
              <a:ext uri="{FF2B5EF4-FFF2-40B4-BE49-F238E27FC236}">
                <a16:creationId xmlns:a16="http://schemas.microsoft.com/office/drawing/2014/main" id="{6E371EF1-5510-4C0E-8749-82F2D4857C77}"/>
              </a:ext>
            </a:extLst>
          </p:cNvPr>
          <p:cNvPicPr>
            <a:picLocks noGrp="1" noChangeAspect="1"/>
          </p:cNvPicPr>
          <p:nvPr>
            <p:ph idx="1"/>
          </p:nvPr>
        </p:nvPicPr>
        <p:blipFill>
          <a:blip r:embed="rId2"/>
          <a:stretch>
            <a:fillRect/>
          </a:stretch>
        </p:blipFill>
        <p:spPr>
          <a:xfrm>
            <a:off x="838200" y="1856935"/>
            <a:ext cx="10539692" cy="4278935"/>
          </a:xfrm>
          <a:prstGeom prst="rect">
            <a:avLst/>
          </a:prstGeom>
        </p:spPr>
      </p:pic>
    </p:spTree>
    <p:extLst>
      <p:ext uri="{BB962C8B-B14F-4D97-AF65-F5344CB8AC3E}">
        <p14:creationId xmlns:p14="http://schemas.microsoft.com/office/powerpoint/2010/main" val="3294371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11E2-1729-4446-B9CA-498F209306A6}"/>
              </a:ext>
            </a:extLst>
          </p:cNvPr>
          <p:cNvSpPr>
            <a:spLocks noGrp="1"/>
          </p:cNvSpPr>
          <p:nvPr>
            <p:ph type="title"/>
          </p:nvPr>
        </p:nvSpPr>
        <p:spPr/>
        <p:txBody>
          <a:bodyPr>
            <a:normAutofit/>
          </a:bodyPr>
          <a:lstStyle/>
          <a:p>
            <a:r>
              <a:rPr lang="en-US" sz="6000" b="1" dirty="0"/>
              <a:t>6. MIND READING BIAS</a:t>
            </a:r>
          </a:p>
        </p:txBody>
      </p:sp>
      <p:sp>
        <p:nvSpPr>
          <p:cNvPr id="3" name="Content Placeholder 2">
            <a:extLst>
              <a:ext uri="{FF2B5EF4-FFF2-40B4-BE49-F238E27FC236}">
                <a16:creationId xmlns:a16="http://schemas.microsoft.com/office/drawing/2014/main" id="{26F1DCB9-A7A0-4665-8A74-9C8369E1DE47}"/>
              </a:ext>
            </a:extLst>
          </p:cNvPr>
          <p:cNvSpPr>
            <a:spLocks noGrp="1"/>
          </p:cNvSpPr>
          <p:nvPr>
            <p:ph idx="1"/>
          </p:nvPr>
        </p:nvSpPr>
        <p:spPr/>
        <p:txBody>
          <a:bodyPr/>
          <a:lstStyle/>
          <a:p>
            <a:r>
              <a:rPr lang="en-US" dirty="0"/>
              <a:t>Mind reading occurs in journalism when a writer assumes they know what another person thinks, or thinks that the way they see the world reflects the way the world really is.</a:t>
            </a:r>
          </a:p>
        </p:txBody>
      </p:sp>
    </p:spTree>
    <p:extLst>
      <p:ext uri="{BB962C8B-B14F-4D97-AF65-F5344CB8AC3E}">
        <p14:creationId xmlns:p14="http://schemas.microsoft.com/office/powerpoint/2010/main" val="2729394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D5CFF-FDBF-4C30-849D-8E7C0C9A3E6E}"/>
              </a:ext>
            </a:extLst>
          </p:cNvPr>
          <p:cNvSpPr>
            <a:spLocks noGrp="1"/>
          </p:cNvSpPr>
          <p:nvPr>
            <p:ph type="title"/>
          </p:nvPr>
        </p:nvSpPr>
        <p:spPr/>
        <p:txBody>
          <a:bodyPr>
            <a:normAutofit/>
          </a:bodyPr>
          <a:lstStyle/>
          <a:p>
            <a:r>
              <a:rPr lang="en-US" sz="5400" b="1" dirty="0"/>
              <a:t>Examples of Mind Reading:</a:t>
            </a:r>
          </a:p>
        </p:txBody>
      </p:sp>
      <p:pic>
        <p:nvPicPr>
          <p:cNvPr id="4" name="Content Placeholder 3">
            <a:extLst>
              <a:ext uri="{FF2B5EF4-FFF2-40B4-BE49-F238E27FC236}">
                <a16:creationId xmlns:a16="http://schemas.microsoft.com/office/drawing/2014/main" id="{D9CFFC5C-0868-4C16-96E0-3C9E4A031E5B}"/>
              </a:ext>
            </a:extLst>
          </p:cNvPr>
          <p:cNvPicPr>
            <a:picLocks noGrp="1" noChangeAspect="1"/>
          </p:cNvPicPr>
          <p:nvPr>
            <p:ph idx="1"/>
          </p:nvPr>
        </p:nvPicPr>
        <p:blipFill>
          <a:blip r:embed="rId2"/>
          <a:stretch>
            <a:fillRect/>
          </a:stretch>
        </p:blipFill>
        <p:spPr>
          <a:xfrm>
            <a:off x="836462" y="2180492"/>
            <a:ext cx="10453854" cy="2968283"/>
          </a:xfrm>
          <a:prstGeom prst="rect">
            <a:avLst/>
          </a:prstGeom>
        </p:spPr>
      </p:pic>
    </p:spTree>
    <p:extLst>
      <p:ext uri="{BB962C8B-B14F-4D97-AF65-F5344CB8AC3E}">
        <p14:creationId xmlns:p14="http://schemas.microsoft.com/office/powerpoint/2010/main" val="394668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EED1-C458-4D78-B315-B9F77C9CC318}"/>
              </a:ext>
            </a:extLst>
          </p:cNvPr>
          <p:cNvSpPr>
            <a:spLocks noGrp="1"/>
          </p:cNvSpPr>
          <p:nvPr>
            <p:ph type="title"/>
          </p:nvPr>
        </p:nvSpPr>
        <p:spPr/>
        <p:txBody>
          <a:bodyPr>
            <a:normAutofit/>
          </a:bodyPr>
          <a:lstStyle/>
          <a:p>
            <a:r>
              <a:rPr lang="en-US" sz="6000" b="1" dirty="0"/>
              <a:t>1. SPIN BIAS</a:t>
            </a:r>
          </a:p>
        </p:txBody>
      </p:sp>
      <p:sp>
        <p:nvSpPr>
          <p:cNvPr id="3" name="Content Placeholder 2">
            <a:extLst>
              <a:ext uri="{FF2B5EF4-FFF2-40B4-BE49-F238E27FC236}">
                <a16:creationId xmlns:a16="http://schemas.microsoft.com/office/drawing/2014/main" id="{ADAFEA42-C0E1-41D0-8E0B-410EE8B00CB4}"/>
              </a:ext>
            </a:extLst>
          </p:cNvPr>
          <p:cNvSpPr>
            <a:spLocks noGrp="1"/>
          </p:cNvSpPr>
          <p:nvPr>
            <p:ph idx="1"/>
          </p:nvPr>
        </p:nvSpPr>
        <p:spPr/>
        <p:txBody>
          <a:bodyPr>
            <a:normAutofit/>
          </a:bodyPr>
          <a:lstStyle/>
          <a:p>
            <a:r>
              <a:rPr lang="en-US" dirty="0"/>
              <a:t>Spin is vague, dramatic or sensational language. When journalists put a “spin” on a story, they push it away from objective, measurable facts. Spin is a form of media bias that clouds a reader’s view, preventing them from getting a precise take on what happened.</a:t>
            </a:r>
          </a:p>
          <a:p>
            <a:r>
              <a:rPr lang="en-US" dirty="0"/>
              <a:t>In the early 20th century, Public Relations and Advertising executives were referred to as “spin doctors.” They would use vague language and make unsupportable claims in order to promote a product, service or idea, downplaying any alternative views in order to make a sale. Increasingly, these tactics are appearing in journalism.</a:t>
            </a:r>
          </a:p>
        </p:txBody>
      </p:sp>
    </p:spTree>
    <p:extLst>
      <p:ext uri="{BB962C8B-B14F-4D97-AF65-F5344CB8AC3E}">
        <p14:creationId xmlns:p14="http://schemas.microsoft.com/office/powerpoint/2010/main" val="3582807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5481D-3562-4429-BB9A-7F1E4FC8FC72}"/>
              </a:ext>
            </a:extLst>
          </p:cNvPr>
          <p:cNvSpPr>
            <a:spLocks noGrp="1"/>
          </p:cNvSpPr>
          <p:nvPr>
            <p:ph type="title"/>
          </p:nvPr>
        </p:nvSpPr>
        <p:spPr/>
        <p:txBody>
          <a:bodyPr>
            <a:normAutofit/>
          </a:bodyPr>
          <a:lstStyle/>
          <a:p>
            <a:r>
              <a:rPr lang="en-US" sz="6000" b="1" dirty="0"/>
              <a:t>7. SLANT BIAS</a:t>
            </a:r>
          </a:p>
        </p:txBody>
      </p:sp>
      <p:sp>
        <p:nvSpPr>
          <p:cNvPr id="3" name="Content Placeholder 2">
            <a:extLst>
              <a:ext uri="{FF2B5EF4-FFF2-40B4-BE49-F238E27FC236}">
                <a16:creationId xmlns:a16="http://schemas.microsoft.com/office/drawing/2014/main" id="{BFBE94F3-2E2F-4687-A1FF-9C9AB9577AD2}"/>
              </a:ext>
            </a:extLst>
          </p:cNvPr>
          <p:cNvSpPr>
            <a:spLocks noGrp="1"/>
          </p:cNvSpPr>
          <p:nvPr>
            <p:ph idx="1"/>
          </p:nvPr>
        </p:nvSpPr>
        <p:spPr/>
        <p:txBody>
          <a:bodyPr/>
          <a:lstStyle/>
          <a:p>
            <a:r>
              <a:rPr lang="en-US" dirty="0"/>
              <a:t>Slant occurs when journalists tell only part of a story. </a:t>
            </a:r>
          </a:p>
          <a:p>
            <a:r>
              <a:rPr lang="en-US" dirty="0"/>
              <a:t>Includes cherry-picking information or data to support one side. </a:t>
            </a:r>
          </a:p>
          <a:p>
            <a:r>
              <a:rPr lang="en-US" dirty="0"/>
              <a:t>Slant prevents readers from getting the full story, and narrows the scope of our understanding.</a:t>
            </a:r>
          </a:p>
        </p:txBody>
      </p:sp>
    </p:spTree>
    <p:extLst>
      <p:ext uri="{BB962C8B-B14F-4D97-AF65-F5344CB8AC3E}">
        <p14:creationId xmlns:p14="http://schemas.microsoft.com/office/powerpoint/2010/main" val="415108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98723-7FD5-43EF-B836-6962087F8F8B}"/>
              </a:ext>
            </a:extLst>
          </p:cNvPr>
          <p:cNvSpPr>
            <a:spLocks noGrp="1"/>
          </p:cNvSpPr>
          <p:nvPr>
            <p:ph type="title"/>
          </p:nvPr>
        </p:nvSpPr>
        <p:spPr/>
        <p:txBody>
          <a:bodyPr>
            <a:normAutofit/>
          </a:bodyPr>
          <a:lstStyle/>
          <a:p>
            <a:r>
              <a:rPr lang="en-US" sz="5400" b="1" dirty="0"/>
              <a:t>Examples of Slant:</a:t>
            </a:r>
          </a:p>
        </p:txBody>
      </p:sp>
      <p:pic>
        <p:nvPicPr>
          <p:cNvPr id="4" name="Content Placeholder 3">
            <a:extLst>
              <a:ext uri="{FF2B5EF4-FFF2-40B4-BE49-F238E27FC236}">
                <a16:creationId xmlns:a16="http://schemas.microsoft.com/office/drawing/2014/main" id="{4C44AAC4-5F62-47A5-AF6C-D4A148FE6711}"/>
              </a:ext>
            </a:extLst>
          </p:cNvPr>
          <p:cNvPicPr>
            <a:picLocks noGrp="1" noChangeAspect="1"/>
          </p:cNvPicPr>
          <p:nvPr>
            <p:ph idx="1"/>
          </p:nvPr>
        </p:nvPicPr>
        <p:blipFill>
          <a:blip r:embed="rId2"/>
          <a:stretch>
            <a:fillRect/>
          </a:stretch>
        </p:blipFill>
        <p:spPr>
          <a:xfrm>
            <a:off x="838200" y="1690688"/>
            <a:ext cx="9768840" cy="4615698"/>
          </a:xfrm>
          <a:prstGeom prst="rect">
            <a:avLst/>
          </a:prstGeom>
        </p:spPr>
      </p:pic>
    </p:spTree>
    <p:extLst>
      <p:ext uri="{BB962C8B-B14F-4D97-AF65-F5344CB8AC3E}">
        <p14:creationId xmlns:p14="http://schemas.microsoft.com/office/powerpoint/2010/main" val="2228091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4939-6BCB-4B3C-BE70-5F3B1740113F}"/>
              </a:ext>
            </a:extLst>
          </p:cNvPr>
          <p:cNvSpPr>
            <a:spLocks noGrp="1"/>
          </p:cNvSpPr>
          <p:nvPr>
            <p:ph type="title"/>
          </p:nvPr>
        </p:nvSpPr>
        <p:spPr/>
        <p:txBody>
          <a:bodyPr>
            <a:normAutofit/>
          </a:bodyPr>
          <a:lstStyle/>
          <a:p>
            <a:r>
              <a:rPr lang="en-US" sz="6000" b="1" dirty="0"/>
              <a:t>8. FLAWED LOGIC BIAS</a:t>
            </a:r>
          </a:p>
        </p:txBody>
      </p:sp>
      <p:sp>
        <p:nvSpPr>
          <p:cNvPr id="3" name="Content Placeholder 2">
            <a:extLst>
              <a:ext uri="{FF2B5EF4-FFF2-40B4-BE49-F238E27FC236}">
                <a16:creationId xmlns:a16="http://schemas.microsoft.com/office/drawing/2014/main" id="{E5349DA2-5865-4187-8F92-2948ACDD284E}"/>
              </a:ext>
            </a:extLst>
          </p:cNvPr>
          <p:cNvSpPr>
            <a:spLocks noGrp="1"/>
          </p:cNvSpPr>
          <p:nvPr>
            <p:ph idx="1"/>
          </p:nvPr>
        </p:nvSpPr>
        <p:spPr/>
        <p:txBody>
          <a:bodyPr/>
          <a:lstStyle/>
          <a:p>
            <a:r>
              <a:rPr lang="en-US" dirty="0"/>
              <a:t>Flawed logic or faulty reasoning is a way to misrepresent people’s opinions or to arrive at conclusions that are not justified by the given evidence. </a:t>
            </a:r>
          </a:p>
          <a:p>
            <a:r>
              <a:rPr lang="en-US" dirty="0"/>
              <a:t>Flawed logic can involve jumping to conclusions or arriving at a conclusion that doesn’t follow from the premise.</a:t>
            </a:r>
          </a:p>
        </p:txBody>
      </p:sp>
    </p:spTree>
    <p:extLst>
      <p:ext uri="{BB962C8B-B14F-4D97-AF65-F5344CB8AC3E}">
        <p14:creationId xmlns:p14="http://schemas.microsoft.com/office/powerpoint/2010/main" val="2518919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9831-12F3-4132-BB89-18ED407D65D4}"/>
              </a:ext>
            </a:extLst>
          </p:cNvPr>
          <p:cNvSpPr>
            <a:spLocks noGrp="1"/>
          </p:cNvSpPr>
          <p:nvPr>
            <p:ph type="title"/>
          </p:nvPr>
        </p:nvSpPr>
        <p:spPr/>
        <p:txBody>
          <a:bodyPr>
            <a:normAutofit/>
          </a:bodyPr>
          <a:lstStyle/>
          <a:p>
            <a:r>
              <a:rPr lang="en-US" sz="5400" b="1" dirty="0"/>
              <a:t>Examples of Flawed Logic:</a:t>
            </a:r>
          </a:p>
        </p:txBody>
      </p:sp>
      <p:pic>
        <p:nvPicPr>
          <p:cNvPr id="4" name="Content Placeholder 3">
            <a:extLst>
              <a:ext uri="{FF2B5EF4-FFF2-40B4-BE49-F238E27FC236}">
                <a16:creationId xmlns:a16="http://schemas.microsoft.com/office/drawing/2014/main" id="{6A4DFA2C-C2EE-4FC5-A170-AF652BA573CF}"/>
              </a:ext>
            </a:extLst>
          </p:cNvPr>
          <p:cNvPicPr>
            <a:picLocks noGrp="1" noChangeAspect="1"/>
          </p:cNvPicPr>
          <p:nvPr>
            <p:ph idx="1"/>
          </p:nvPr>
        </p:nvPicPr>
        <p:blipFill>
          <a:blip r:embed="rId2"/>
          <a:stretch>
            <a:fillRect/>
          </a:stretch>
        </p:blipFill>
        <p:spPr>
          <a:xfrm>
            <a:off x="1069143" y="1690687"/>
            <a:ext cx="9800859" cy="4985067"/>
          </a:xfrm>
          <a:prstGeom prst="rect">
            <a:avLst/>
          </a:prstGeom>
        </p:spPr>
      </p:pic>
    </p:spTree>
    <p:extLst>
      <p:ext uri="{BB962C8B-B14F-4D97-AF65-F5344CB8AC3E}">
        <p14:creationId xmlns:p14="http://schemas.microsoft.com/office/powerpoint/2010/main" val="2354021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42D29-0FD5-42DD-B28A-431D59C0E7A4}"/>
              </a:ext>
            </a:extLst>
          </p:cNvPr>
          <p:cNvSpPr>
            <a:spLocks noGrp="1"/>
          </p:cNvSpPr>
          <p:nvPr>
            <p:ph type="title"/>
          </p:nvPr>
        </p:nvSpPr>
        <p:spPr/>
        <p:txBody>
          <a:bodyPr>
            <a:normAutofit/>
          </a:bodyPr>
          <a:lstStyle/>
          <a:p>
            <a:r>
              <a:rPr lang="en-US" sz="6000" b="1" dirty="0"/>
              <a:t>9. BIAS BY OMISSION</a:t>
            </a:r>
          </a:p>
        </p:txBody>
      </p:sp>
      <p:sp>
        <p:nvSpPr>
          <p:cNvPr id="3" name="Content Placeholder 2">
            <a:extLst>
              <a:ext uri="{FF2B5EF4-FFF2-40B4-BE49-F238E27FC236}">
                <a16:creationId xmlns:a16="http://schemas.microsoft.com/office/drawing/2014/main" id="{CCB7332B-AC46-433E-8D83-7B2428A970F5}"/>
              </a:ext>
            </a:extLst>
          </p:cNvPr>
          <p:cNvSpPr>
            <a:spLocks noGrp="1"/>
          </p:cNvSpPr>
          <p:nvPr>
            <p:ph idx="1"/>
          </p:nvPr>
        </p:nvSpPr>
        <p:spPr>
          <a:xfrm>
            <a:off x="838200" y="2067951"/>
            <a:ext cx="10515600" cy="4109012"/>
          </a:xfrm>
        </p:spPr>
        <p:txBody>
          <a:bodyPr/>
          <a:lstStyle/>
          <a:p>
            <a:r>
              <a:rPr lang="en-US" dirty="0"/>
              <a:t>Bias by omission is a type of media bias in which media outlets choose not to cover certain stories or omit information that would support an alternative viewpoint.</a:t>
            </a:r>
          </a:p>
          <a:p>
            <a:r>
              <a:rPr lang="en-US" dirty="0"/>
              <a:t>Media outlets sometimes omit stories in order to serve a political agenda. Sometimes, a story will only be covered by media outlets on a certain side of the political spectrum.</a:t>
            </a:r>
          </a:p>
          <a:p>
            <a:pPr lvl="1"/>
            <a:r>
              <a:rPr lang="en-US" i="1" dirty="0"/>
              <a:t>LEFT</a:t>
            </a:r>
            <a:r>
              <a:rPr lang="en-US" dirty="0"/>
              <a:t> NOT cover military, such as attack in Ben Gazi</a:t>
            </a:r>
          </a:p>
          <a:p>
            <a:pPr lvl="1"/>
            <a:r>
              <a:rPr lang="en-US" i="1" dirty="0"/>
              <a:t>RIGHT</a:t>
            </a:r>
            <a:r>
              <a:rPr lang="en-US" dirty="0"/>
              <a:t> NOT cover climate change, such as the Paris Agreement</a:t>
            </a:r>
            <a:endParaRPr lang="en-US" i="1" dirty="0"/>
          </a:p>
        </p:txBody>
      </p:sp>
    </p:spTree>
    <p:extLst>
      <p:ext uri="{BB962C8B-B14F-4D97-AF65-F5344CB8AC3E}">
        <p14:creationId xmlns:p14="http://schemas.microsoft.com/office/powerpoint/2010/main" val="1564379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19D2-1222-4CB5-A5B1-75F4C60E0432}"/>
              </a:ext>
            </a:extLst>
          </p:cNvPr>
          <p:cNvSpPr>
            <a:spLocks noGrp="1"/>
          </p:cNvSpPr>
          <p:nvPr>
            <p:ph type="title"/>
          </p:nvPr>
        </p:nvSpPr>
        <p:spPr/>
        <p:txBody>
          <a:bodyPr>
            <a:normAutofit/>
          </a:bodyPr>
          <a:lstStyle/>
          <a:p>
            <a:r>
              <a:rPr lang="en-US" sz="5400" b="1" dirty="0"/>
              <a:t>Examples of Bias by Omission:</a:t>
            </a:r>
          </a:p>
        </p:txBody>
      </p:sp>
      <p:pic>
        <p:nvPicPr>
          <p:cNvPr id="4" name="Content Placeholder 3">
            <a:extLst>
              <a:ext uri="{FF2B5EF4-FFF2-40B4-BE49-F238E27FC236}">
                <a16:creationId xmlns:a16="http://schemas.microsoft.com/office/drawing/2014/main" id="{840FC68C-A299-4D0C-96CC-1CDD3FC47403}"/>
              </a:ext>
            </a:extLst>
          </p:cNvPr>
          <p:cNvPicPr>
            <a:picLocks noGrp="1" noChangeAspect="1"/>
          </p:cNvPicPr>
          <p:nvPr>
            <p:ph idx="1"/>
          </p:nvPr>
        </p:nvPicPr>
        <p:blipFill>
          <a:blip r:embed="rId2"/>
          <a:stretch>
            <a:fillRect/>
          </a:stretch>
        </p:blipFill>
        <p:spPr>
          <a:xfrm>
            <a:off x="1477108" y="1690687"/>
            <a:ext cx="9326880" cy="4802187"/>
          </a:xfrm>
          <a:prstGeom prst="rect">
            <a:avLst/>
          </a:prstGeom>
        </p:spPr>
      </p:pic>
    </p:spTree>
    <p:extLst>
      <p:ext uri="{BB962C8B-B14F-4D97-AF65-F5344CB8AC3E}">
        <p14:creationId xmlns:p14="http://schemas.microsoft.com/office/powerpoint/2010/main" val="661746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3423-91FB-4C3E-B530-BF441B62CBD9}"/>
              </a:ext>
            </a:extLst>
          </p:cNvPr>
          <p:cNvSpPr>
            <a:spLocks noGrp="1"/>
          </p:cNvSpPr>
          <p:nvPr>
            <p:ph type="title"/>
          </p:nvPr>
        </p:nvSpPr>
        <p:spPr/>
        <p:txBody>
          <a:bodyPr>
            <a:normAutofit/>
          </a:bodyPr>
          <a:lstStyle/>
          <a:p>
            <a:r>
              <a:rPr lang="en-US" sz="6000" b="1" dirty="0"/>
              <a:t>10. Omission of Source Attribution</a:t>
            </a:r>
          </a:p>
        </p:txBody>
      </p:sp>
      <p:sp>
        <p:nvSpPr>
          <p:cNvPr id="3" name="Content Placeholder 2">
            <a:extLst>
              <a:ext uri="{FF2B5EF4-FFF2-40B4-BE49-F238E27FC236}">
                <a16:creationId xmlns:a16="http://schemas.microsoft.com/office/drawing/2014/main" id="{E833DBC8-1E14-4A60-9216-D0D6E4FD73A7}"/>
              </a:ext>
            </a:extLst>
          </p:cNvPr>
          <p:cNvSpPr>
            <a:spLocks noGrp="1"/>
          </p:cNvSpPr>
          <p:nvPr>
            <p:ph idx="1"/>
          </p:nvPr>
        </p:nvSpPr>
        <p:spPr/>
        <p:txBody>
          <a:bodyPr>
            <a:normAutofit/>
          </a:bodyPr>
          <a:lstStyle/>
          <a:p>
            <a:r>
              <a:rPr lang="en-US" dirty="0"/>
              <a:t>An informative, balanced article should provide the background or context of a story, including naming sources (publishing “on-the-record” information).</a:t>
            </a:r>
          </a:p>
          <a:p>
            <a:r>
              <a:rPr lang="en-US" dirty="0"/>
              <a:t>It is sometimes useful or necessary to use unnamed sources, because insider information is only available if the reporter agrees to keep their identity secret. </a:t>
            </a:r>
          </a:p>
          <a:p>
            <a:r>
              <a:rPr lang="en-US" dirty="0"/>
              <a:t>Journalists should make it clear that they are offering second-hand information on sensitive matters. </a:t>
            </a:r>
          </a:p>
          <a:p>
            <a:r>
              <a:rPr lang="en-US" dirty="0"/>
              <a:t>This fact doesn’t necessarily make the statements false, but it does make them less than reliable.</a:t>
            </a:r>
          </a:p>
        </p:txBody>
      </p:sp>
    </p:spTree>
    <p:extLst>
      <p:ext uri="{BB962C8B-B14F-4D97-AF65-F5344CB8AC3E}">
        <p14:creationId xmlns:p14="http://schemas.microsoft.com/office/powerpoint/2010/main" val="163581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42F3-3195-41A9-9C38-1E73DFC80D6A}"/>
              </a:ext>
            </a:extLst>
          </p:cNvPr>
          <p:cNvSpPr>
            <a:spLocks noGrp="1"/>
          </p:cNvSpPr>
          <p:nvPr>
            <p:ph type="title"/>
          </p:nvPr>
        </p:nvSpPr>
        <p:spPr/>
        <p:txBody>
          <a:bodyPr>
            <a:noAutofit/>
          </a:bodyPr>
          <a:lstStyle/>
          <a:p>
            <a:r>
              <a:rPr lang="en-US" sz="5400" b="1" dirty="0"/>
              <a:t>Examples of Omission of Source Attribution:</a:t>
            </a:r>
          </a:p>
        </p:txBody>
      </p:sp>
      <p:pic>
        <p:nvPicPr>
          <p:cNvPr id="4" name="Content Placeholder 3">
            <a:extLst>
              <a:ext uri="{FF2B5EF4-FFF2-40B4-BE49-F238E27FC236}">
                <a16:creationId xmlns:a16="http://schemas.microsoft.com/office/drawing/2014/main" id="{D3683C77-4F5F-4720-A08B-5CBCA8C55A25}"/>
              </a:ext>
            </a:extLst>
          </p:cNvPr>
          <p:cNvPicPr>
            <a:picLocks noGrp="1" noChangeAspect="1"/>
          </p:cNvPicPr>
          <p:nvPr>
            <p:ph idx="1"/>
          </p:nvPr>
        </p:nvPicPr>
        <p:blipFill>
          <a:blip r:embed="rId2"/>
          <a:stretch>
            <a:fillRect/>
          </a:stretch>
        </p:blipFill>
        <p:spPr>
          <a:xfrm>
            <a:off x="402546" y="1690688"/>
            <a:ext cx="10808701" cy="4907060"/>
          </a:xfrm>
          <a:prstGeom prst="rect">
            <a:avLst/>
          </a:prstGeom>
        </p:spPr>
      </p:pic>
    </p:spTree>
    <p:extLst>
      <p:ext uri="{BB962C8B-B14F-4D97-AF65-F5344CB8AC3E}">
        <p14:creationId xmlns:p14="http://schemas.microsoft.com/office/powerpoint/2010/main" val="879545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8B94-C89A-48A8-96F3-2BF7EE9BFCC0}"/>
              </a:ext>
            </a:extLst>
          </p:cNvPr>
          <p:cNvSpPr>
            <a:spLocks noGrp="1"/>
          </p:cNvSpPr>
          <p:nvPr>
            <p:ph type="title"/>
          </p:nvPr>
        </p:nvSpPr>
        <p:spPr/>
        <p:txBody>
          <a:bodyPr>
            <a:normAutofit/>
          </a:bodyPr>
          <a:lstStyle/>
          <a:p>
            <a:r>
              <a:rPr lang="en-US" sz="6000" b="1" dirty="0"/>
              <a:t>11. BIAS BY PLACEMENT</a:t>
            </a:r>
          </a:p>
        </p:txBody>
      </p:sp>
      <p:sp>
        <p:nvSpPr>
          <p:cNvPr id="3" name="Content Placeholder 2">
            <a:extLst>
              <a:ext uri="{FF2B5EF4-FFF2-40B4-BE49-F238E27FC236}">
                <a16:creationId xmlns:a16="http://schemas.microsoft.com/office/drawing/2014/main" id="{4F4F62D0-9532-47BB-8270-27849B041797}"/>
              </a:ext>
            </a:extLst>
          </p:cNvPr>
          <p:cNvSpPr>
            <a:spLocks noGrp="1"/>
          </p:cNvSpPr>
          <p:nvPr>
            <p:ph idx="1"/>
          </p:nvPr>
        </p:nvSpPr>
        <p:spPr/>
        <p:txBody>
          <a:bodyPr>
            <a:normAutofit/>
          </a:bodyPr>
          <a:lstStyle/>
          <a:p>
            <a:r>
              <a:rPr lang="en-US" dirty="0"/>
              <a:t>Bias by </a:t>
            </a:r>
            <a:r>
              <a:rPr lang="en-US" b="1" i="1" dirty="0"/>
              <a:t>story</a:t>
            </a:r>
            <a:r>
              <a:rPr lang="en-US" dirty="0"/>
              <a:t> placement is one type of bias by placement. </a:t>
            </a:r>
          </a:p>
          <a:p>
            <a:pPr lvl="1"/>
            <a:r>
              <a:rPr lang="en-US" dirty="0"/>
              <a:t>The stories that a media outlet features "above the fold" or prominently on its homepage and in print show which stories they really want you to read, even if you read nothing else on the site or in the publication. </a:t>
            </a:r>
          </a:p>
          <a:p>
            <a:pPr lvl="1"/>
            <a:r>
              <a:rPr lang="en-US" dirty="0"/>
              <a:t>Many people will quickly scan a homepage or read only a headline, so the stories that are featured first can reveal what the editor hopes you take away or keep top of mind from that day.</a:t>
            </a:r>
          </a:p>
          <a:p>
            <a:r>
              <a:rPr lang="en-US" dirty="0"/>
              <a:t>Bias by </a:t>
            </a:r>
            <a:r>
              <a:rPr lang="en-US" b="1" i="1" dirty="0"/>
              <a:t>viewpoint</a:t>
            </a:r>
            <a:r>
              <a:rPr lang="en-US" dirty="0"/>
              <a:t> placement is a related type of bias by placement. </a:t>
            </a:r>
          </a:p>
          <a:p>
            <a:pPr lvl="1"/>
            <a:r>
              <a:rPr lang="en-US" dirty="0"/>
              <a:t>This can often be seen in political stories. </a:t>
            </a:r>
          </a:p>
          <a:p>
            <a:pPr lvl="1"/>
            <a:r>
              <a:rPr lang="en-US" dirty="0"/>
              <a:t>A balanced piece of journalism will include perspectives from both the left and the right in equal measure. </a:t>
            </a:r>
          </a:p>
        </p:txBody>
      </p:sp>
    </p:spTree>
    <p:extLst>
      <p:ext uri="{BB962C8B-B14F-4D97-AF65-F5344CB8AC3E}">
        <p14:creationId xmlns:p14="http://schemas.microsoft.com/office/powerpoint/2010/main" val="36444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F3C6-F16C-4BB7-85EE-787AF9310463}"/>
              </a:ext>
            </a:extLst>
          </p:cNvPr>
          <p:cNvSpPr>
            <a:spLocks noGrp="1"/>
          </p:cNvSpPr>
          <p:nvPr>
            <p:ph type="title"/>
          </p:nvPr>
        </p:nvSpPr>
        <p:spPr>
          <a:xfrm>
            <a:off x="838200" y="126609"/>
            <a:ext cx="10515600" cy="1564079"/>
          </a:xfrm>
        </p:spPr>
        <p:txBody>
          <a:bodyPr>
            <a:normAutofit/>
          </a:bodyPr>
          <a:lstStyle/>
          <a:p>
            <a:r>
              <a:rPr lang="en-US" sz="5400" b="1" dirty="0"/>
              <a:t>Examples of Bias by Placement:</a:t>
            </a:r>
          </a:p>
        </p:txBody>
      </p:sp>
      <p:pic>
        <p:nvPicPr>
          <p:cNvPr id="6" name="Content Placeholder 5">
            <a:extLst>
              <a:ext uri="{FF2B5EF4-FFF2-40B4-BE49-F238E27FC236}">
                <a16:creationId xmlns:a16="http://schemas.microsoft.com/office/drawing/2014/main" id="{2C6B112C-5334-4DA8-9E11-FBB2E24E41B0}"/>
              </a:ext>
            </a:extLst>
          </p:cNvPr>
          <p:cNvPicPr>
            <a:picLocks noGrp="1" noChangeAspect="1"/>
          </p:cNvPicPr>
          <p:nvPr>
            <p:ph sz="half" idx="1"/>
          </p:nvPr>
        </p:nvPicPr>
        <p:blipFill>
          <a:blip r:embed="rId2"/>
          <a:stretch>
            <a:fillRect/>
          </a:stretch>
        </p:blipFill>
        <p:spPr>
          <a:xfrm>
            <a:off x="838200" y="1305319"/>
            <a:ext cx="4786114" cy="5187556"/>
          </a:xfrm>
          <a:prstGeom prst="rect">
            <a:avLst/>
          </a:prstGeom>
        </p:spPr>
      </p:pic>
      <p:pic>
        <p:nvPicPr>
          <p:cNvPr id="7" name="Content Placeholder 6">
            <a:extLst>
              <a:ext uri="{FF2B5EF4-FFF2-40B4-BE49-F238E27FC236}">
                <a16:creationId xmlns:a16="http://schemas.microsoft.com/office/drawing/2014/main" id="{4E30CE70-6818-498B-A706-A5D6478F2B1E}"/>
              </a:ext>
            </a:extLst>
          </p:cNvPr>
          <p:cNvPicPr>
            <a:picLocks noGrp="1" noChangeAspect="1"/>
          </p:cNvPicPr>
          <p:nvPr>
            <p:ph sz="half" idx="2"/>
          </p:nvPr>
        </p:nvPicPr>
        <p:blipFill>
          <a:blip r:embed="rId3"/>
          <a:stretch>
            <a:fillRect/>
          </a:stretch>
        </p:blipFill>
        <p:spPr>
          <a:xfrm>
            <a:off x="6096000" y="1305319"/>
            <a:ext cx="5729486" cy="5187556"/>
          </a:xfrm>
          <a:prstGeom prst="rect">
            <a:avLst/>
          </a:prstGeom>
        </p:spPr>
      </p:pic>
    </p:spTree>
    <p:extLst>
      <p:ext uri="{BB962C8B-B14F-4D97-AF65-F5344CB8AC3E}">
        <p14:creationId xmlns:p14="http://schemas.microsoft.com/office/powerpoint/2010/main" val="130502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E02C-4809-4BC8-AC88-8CD206CB19F3}"/>
              </a:ext>
            </a:extLst>
          </p:cNvPr>
          <p:cNvSpPr>
            <a:spLocks noGrp="1"/>
          </p:cNvSpPr>
          <p:nvPr>
            <p:ph type="title"/>
          </p:nvPr>
        </p:nvSpPr>
        <p:spPr/>
        <p:txBody>
          <a:bodyPr>
            <a:normAutofit/>
          </a:bodyPr>
          <a:lstStyle/>
          <a:p>
            <a:r>
              <a:rPr lang="en-US" sz="5400" b="1" dirty="0"/>
              <a:t>Examples of Spin Words and Phrases:</a:t>
            </a:r>
            <a:endParaRPr lang="en-US" sz="5400" dirty="0"/>
          </a:p>
        </p:txBody>
      </p:sp>
      <p:sp>
        <p:nvSpPr>
          <p:cNvPr id="4" name="Content Placeholder 3">
            <a:extLst>
              <a:ext uri="{FF2B5EF4-FFF2-40B4-BE49-F238E27FC236}">
                <a16:creationId xmlns:a16="http://schemas.microsoft.com/office/drawing/2014/main" id="{7E4DA5F9-7C3C-431D-91A7-7BA513C10775}"/>
              </a:ext>
            </a:extLst>
          </p:cNvPr>
          <p:cNvSpPr>
            <a:spLocks noGrp="1"/>
          </p:cNvSpPr>
          <p:nvPr>
            <p:ph sz="half" idx="1"/>
          </p:nvPr>
        </p:nvSpPr>
        <p:spPr/>
        <p:txBody>
          <a:bodyPr>
            <a:normAutofit fontScale="85000" lnSpcReduction="20000"/>
          </a:bodyPr>
          <a:lstStyle/>
          <a:p>
            <a:r>
              <a:rPr lang="en-US" dirty="0"/>
              <a:t>Emerge</a:t>
            </a:r>
          </a:p>
          <a:p>
            <a:r>
              <a:rPr lang="en-US" dirty="0"/>
              <a:t>Refuse</a:t>
            </a:r>
          </a:p>
          <a:p>
            <a:r>
              <a:rPr lang="en-US" dirty="0"/>
              <a:t>High-stakes</a:t>
            </a:r>
          </a:p>
          <a:p>
            <a:r>
              <a:rPr lang="en-US" dirty="0"/>
              <a:t>Landmark</a:t>
            </a:r>
          </a:p>
          <a:p>
            <a:r>
              <a:rPr lang="en-US" dirty="0"/>
              <a:t>Major</a:t>
            </a:r>
          </a:p>
          <a:p>
            <a:r>
              <a:rPr lang="en-US" dirty="0"/>
              <a:t>Critical</a:t>
            </a:r>
          </a:p>
          <a:p>
            <a:r>
              <a:rPr lang="en-US" dirty="0"/>
              <a:t>Offend</a:t>
            </a:r>
          </a:p>
          <a:p>
            <a:r>
              <a:rPr lang="en-US" dirty="0"/>
              <a:t>Wary of offending</a:t>
            </a:r>
          </a:p>
          <a:p>
            <a:r>
              <a:rPr lang="en-US" dirty="0"/>
              <a:t>Meaningful</a:t>
            </a:r>
          </a:p>
          <a:p>
            <a:r>
              <a:rPr lang="en-US" dirty="0"/>
              <a:t>Monumental</a:t>
            </a:r>
          </a:p>
          <a:p>
            <a:r>
              <a:rPr lang="en-US" dirty="0"/>
              <a:t>High-stakes</a:t>
            </a:r>
          </a:p>
        </p:txBody>
      </p:sp>
      <p:sp>
        <p:nvSpPr>
          <p:cNvPr id="5" name="Content Placeholder 4">
            <a:extLst>
              <a:ext uri="{FF2B5EF4-FFF2-40B4-BE49-F238E27FC236}">
                <a16:creationId xmlns:a16="http://schemas.microsoft.com/office/drawing/2014/main" id="{B37B8364-1F0A-4949-97F6-56F03C547949}"/>
              </a:ext>
            </a:extLst>
          </p:cNvPr>
          <p:cNvSpPr>
            <a:spLocks noGrp="1"/>
          </p:cNvSpPr>
          <p:nvPr>
            <p:ph sz="half" idx="2"/>
          </p:nvPr>
        </p:nvSpPr>
        <p:spPr/>
        <p:txBody>
          <a:bodyPr>
            <a:normAutofit fontScale="85000" lnSpcReduction="20000"/>
          </a:bodyPr>
          <a:lstStyle/>
          <a:p>
            <a:r>
              <a:rPr lang="en-US" dirty="0"/>
              <a:t>Serious</a:t>
            </a:r>
          </a:p>
          <a:p>
            <a:r>
              <a:rPr lang="en-US" dirty="0"/>
              <a:t>Crucial</a:t>
            </a:r>
          </a:p>
          <a:p>
            <a:r>
              <a:rPr lang="en-US" dirty="0"/>
              <a:t>Tirade</a:t>
            </a:r>
          </a:p>
          <a:p>
            <a:r>
              <a:rPr lang="en-US" dirty="0"/>
              <a:t>Latest in a string of...</a:t>
            </a:r>
          </a:p>
          <a:p>
            <a:r>
              <a:rPr lang="en-US" dirty="0"/>
              <a:t>Turn up the heat</a:t>
            </a:r>
          </a:p>
          <a:p>
            <a:r>
              <a:rPr lang="en-US" dirty="0"/>
              <a:t>Decrying</a:t>
            </a:r>
          </a:p>
          <a:p>
            <a:r>
              <a:rPr lang="en-US" dirty="0"/>
              <a:t>Stern talks</a:t>
            </a:r>
          </a:p>
          <a:p>
            <a:r>
              <a:rPr lang="en-US" dirty="0"/>
              <a:t>Facing calls to…</a:t>
            </a:r>
          </a:p>
          <a:p>
            <a:r>
              <a:rPr lang="en-US" dirty="0"/>
              <a:t>Even though</a:t>
            </a:r>
          </a:p>
          <a:p>
            <a:r>
              <a:rPr lang="en-US" dirty="0"/>
              <a:t>Significant</a:t>
            </a:r>
          </a:p>
        </p:txBody>
      </p:sp>
    </p:spTree>
    <p:extLst>
      <p:ext uri="{BB962C8B-B14F-4D97-AF65-F5344CB8AC3E}">
        <p14:creationId xmlns:p14="http://schemas.microsoft.com/office/powerpoint/2010/main" val="3064642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8BCB-D2BC-4459-95E0-B4C5543A01AB}"/>
              </a:ext>
            </a:extLst>
          </p:cNvPr>
          <p:cNvSpPr>
            <a:spLocks noGrp="1"/>
          </p:cNvSpPr>
          <p:nvPr>
            <p:ph type="title"/>
          </p:nvPr>
        </p:nvSpPr>
        <p:spPr>
          <a:xfrm>
            <a:off x="838200" y="365125"/>
            <a:ext cx="10515600" cy="816561"/>
          </a:xfrm>
        </p:spPr>
        <p:txBody>
          <a:bodyPr/>
          <a:lstStyle/>
          <a:p>
            <a:endParaRPr lang="en-US" dirty="0"/>
          </a:p>
        </p:txBody>
      </p:sp>
      <p:pic>
        <p:nvPicPr>
          <p:cNvPr id="4" name="Content Placeholder 3">
            <a:extLst>
              <a:ext uri="{FF2B5EF4-FFF2-40B4-BE49-F238E27FC236}">
                <a16:creationId xmlns:a16="http://schemas.microsoft.com/office/drawing/2014/main" id="{C1C467B7-3D9B-4187-99AF-306D17CEFD16}"/>
              </a:ext>
            </a:extLst>
          </p:cNvPr>
          <p:cNvPicPr>
            <a:picLocks noGrp="1" noChangeAspect="1"/>
          </p:cNvPicPr>
          <p:nvPr>
            <p:ph idx="1"/>
          </p:nvPr>
        </p:nvPicPr>
        <p:blipFill>
          <a:blip r:embed="rId2"/>
          <a:stretch>
            <a:fillRect/>
          </a:stretch>
        </p:blipFill>
        <p:spPr>
          <a:xfrm>
            <a:off x="2138289" y="182881"/>
            <a:ext cx="7526216" cy="6443002"/>
          </a:xfrm>
          <a:prstGeom prst="rect">
            <a:avLst/>
          </a:prstGeom>
        </p:spPr>
      </p:pic>
    </p:spTree>
    <p:extLst>
      <p:ext uri="{BB962C8B-B14F-4D97-AF65-F5344CB8AC3E}">
        <p14:creationId xmlns:p14="http://schemas.microsoft.com/office/powerpoint/2010/main" val="304104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0C2DB-E4A7-4B34-B279-8E1E9353B36C}"/>
              </a:ext>
            </a:extLst>
          </p:cNvPr>
          <p:cNvSpPr>
            <a:spLocks noGrp="1"/>
          </p:cNvSpPr>
          <p:nvPr>
            <p:ph type="title"/>
          </p:nvPr>
        </p:nvSpPr>
        <p:spPr>
          <a:xfrm>
            <a:off x="838200" y="365125"/>
            <a:ext cx="10515600" cy="2518752"/>
          </a:xfrm>
        </p:spPr>
        <p:txBody>
          <a:bodyPr>
            <a:normAutofit/>
          </a:bodyPr>
          <a:lstStyle/>
          <a:p>
            <a:r>
              <a:rPr lang="en-US" dirty="0">
                <a:solidFill>
                  <a:srgbClr val="353C40"/>
                </a:solidFill>
                <a:latin typeface="HelveticaNeue"/>
              </a:rPr>
              <a:t>Spin words and phrases used to </a:t>
            </a:r>
            <a:r>
              <a:rPr lang="en-US" b="1" dirty="0">
                <a:solidFill>
                  <a:srgbClr val="353C40"/>
                </a:solidFill>
                <a:latin typeface="HelveticaNeue-Bold"/>
              </a:rPr>
              <a:t>imply bad behavior:</a:t>
            </a:r>
            <a:r>
              <a:rPr lang="en-US" dirty="0">
                <a:solidFill>
                  <a:srgbClr val="353C40"/>
                </a:solidFill>
                <a:latin typeface="HelveticaNeue"/>
              </a:rPr>
              <a:t> These words are</a:t>
            </a:r>
            <a:br>
              <a:rPr lang="en-US" dirty="0">
                <a:solidFill>
                  <a:srgbClr val="353C40"/>
                </a:solidFill>
                <a:latin typeface="HelveticaNeue"/>
              </a:rPr>
            </a:br>
            <a:r>
              <a:rPr lang="en-US" dirty="0">
                <a:solidFill>
                  <a:srgbClr val="353C40"/>
                </a:solidFill>
                <a:latin typeface="HelveticaNeue"/>
              </a:rPr>
              <a:t>often used without providing hard facts, direct quotes, or witnessed behavior:</a:t>
            </a:r>
            <a:endParaRPr lang="en-US" dirty="0"/>
          </a:p>
        </p:txBody>
      </p:sp>
      <p:sp>
        <p:nvSpPr>
          <p:cNvPr id="3" name="Content Placeholder 2">
            <a:extLst>
              <a:ext uri="{FF2B5EF4-FFF2-40B4-BE49-F238E27FC236}">
                <a16:creationId xmlns:a16="http://schemas.microsoft.com/office/drawing/2014/main" id="{B9F5846B-3356-42BC-885A-A915344964CB}"/>
              </a:ext>
            </a:extLst>
          </p:cNvPr>
          <p:cNvSpPr>
            <a:spLocks noGrp="1"/>
          </p:cNvSpPr>
          <p:nvPr>
            <p:ph sz="half" idx="1"/>
          </p:nvPr>
        </p:nvSpPr>
        <p:spPr>
          <a:xfrm>
            <a:off x="838200" y="3277771"/>
            <a:ext cx="5181600" cy="2899191"/>
          </a:xfrm>
        </p:spPr>
        <p:txBody>
          <a:bodyPr/>
          <a:lstStyle/>
          <a:p>
            <a:r>
              <a:rPr lang="en-US" dirty="0"/>
              <a:t>Finally</a:t>
            </a:r>
          </a:p>
          <a:p>
            <a:r>
              <a:rPr lang="en-US" dirty="0"/>
              <a:t>Acknowledged</a:t>
            </a:r>
          </a:p>
          <a:p>
            <a:r>
              <a:rPr lang="en-US" dirty="0"/>
              <a:t>Refusing to say</a:t>
            </a:r>
          </a:p>
          <a:p>
            <a:r>
              <a:rPr lang="en-US" dirty="0"/>
              <a:t>Dodged</a:t>
            </a:r>
          </a:p>
          <a:p>
            <a:r>
              <a:rPr lang="en-US" dirty="0"/>
              <a:t>Came to light</a:t>
            </a:r>
          </a:p>
        </p:txBody>
      </p:sp>
      <p:sp>
        <p:nvSpPr>
          <p:cNvPr id="4" name="Content Placeholder 3">
            <a:extLst>
              <a:ext uri="{FF2B5EF4-FFF2-40B4-BE49-F238E27FC236}">
                <a16:creationId xmlns:a16="http://schemas.microsoft.com/office/drawing/2014/main" id="{867D7507-63D3-4629-B08F-8DF2E4CFA144}"/>
              </a:ext>
            </a:extLst>
          </p:cNvPr>
          <p:cNvSpPr>
            <a:spLocks noGrp="1"/>
          </p:cNvSpPr>
          <p:nvPr>
            <p:ph sz="half" idx="2"/>
          </p:nvPr>
        </p:nvSpPr>
        <p:spPr>
          <a:xfrm>
            <a:off x="6172200" y="3277771"/>
            <a:ext cx="5181600" cy="2899192"/>
          </a:xfrm>
        </p:spPr>
        <p:txBody>
          <a:bodyPr/>
          <a:lstStyle/>
          <a:p>
            <a:r>
              <a:rPr lang="en-US" dirty="0"/>
              <a:t>Surfaced</a:t>
            </a:r>
          </a:p>
          <a:p>
            <a:r>
              <a:rPr lang="en-US" dirty="0"/>
              <a:t>Emerged</a:t>
            </a:r>
          </a:p>
          <a:p>
            <a:r>
              <a:rPr lang="en-US" dirty="0"/>
              <a:t>Conceded</a:t>
            </a:r>
          </a:p>
          <a:p>
            <a:r>
              <a:rPr lang="en-US" dirty="0"/>
              <a:t>Admission</a:t>
            </a:r>
          </a:p>
          <a:p>
            <a:r>
              <a:rPr lang="en-US" dirty="0"/>
              <a:t>Admit to</a:t>
            </a:r>
          </a:p>
        </p:txBody>
      </p:sp>
    </p:spTree>
    <p:extLst>
      <p:ext uri="{BB962C8B-B14F-4D97-AF65-F5344CB8AC3E}">
        <p14:creationId xmlns:p14="http://schemas.microsoft.com/office/powerpoint/2010/main" val="34433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9061-7B64-4C11-A5CD-AD0886E10F68}"/>
              </a:ext>
            </a:extLst>
          </p:cNvPr>
          <p:cNvSpPr>
            <a:spLocks noGrp="1"/>
          </p:cNvSpPr>
          <p:nvPr>
            <p:ph type="title"/>
          </p:nvPr>
        </p:nvSpPr>
        <p:spPr>
          <a:xfrm>
            <a:off x="838200" y="365125"/>
            <a:ext cx="10936458" cy="1325563"/>
          </a:xfrm>
        </p:spPr>
        <p:txBody>
          <a:bodyPr>
            <a:noAutofit/>
          </a:bodyPr>
          <a:lstStyle/>
          <a:p>
            <a:r>
              <a:rPr lang="en-US" b="1" dirty="0"/>
              <a:t>To </a:t>
            </a:r>
            <a:r>
              <a:rPr lang="en-US" b="1" u="sng" dirty="0"/>
              <a:t>stir emotions</a:t>
            </a:r>
            <a:r>
              <a:rPr lang="en-US" b="1" dirty="0"/>
              <a:t>, reports often include colored, dramatic, or sensational words as a substitute for the word “said.”</a:t>
            </a:r>
          </a:p>
        </p:txBody>
      </p:sp>
      <p:sp>
        <p:nvSpPr>
          <p:cNvPr id="3" name="Content Placeholder 2">
            <a:extLst>
              <a:ext uri="{FF2B5EF4-FFF2-40B4-BE49-F238E27FC236}">
                <a16:creationId xmlns:a16="http://schemas.microsoft.com/office/drawing/2014/main" id="{9E3A7A43-45AF-456A-B7A5-2AD6EEE492B2}"/>
              </a:ext>
            </a:extLst>
          </p:cNvPr>
          <p:cNvSpPr>
            <a:spLocks noGrp="1"/>
          </p:cNvSpPr>
          <p:nvPr>
            <p:ph sz="half" idx="1"/>
          </p:nvPr>
        </p:nvSpPr>
        <p:spPr>
          <a:xfrm>
            <a:off x="838200" y="2447777"/>
            <a:ext cx="5181600" cy="3729185"/>
          </a:xfrm>
        </p:spPr>
        <p:txBody>
          <a:bodyPr/>
          <a:lstStyle/>
          <a:p>
            <a:r>
              <a:rPr lang="en-US" dirty="0"/>
              <a:t>Mocked</a:t>
            </a:r>
          </a:p>
          <a:p>
            <a:r>
              <a:rPr lang="en-US" dirty="0"/>
              <a:t>Raged</a:t>
            </a:r>
          </a:p>
          <a:p>
            <a:r>
              <a:rPr lang="en-US" dirty="0"/>
              <a:t>Bragged</a:t>
            </a:r>
          </a:p>
          <a:p>
            <a:r>
              <a:rPr lang="en-US" dirty="0"/>
              <a:t>Fumed</a:t>
            </a:r>
          </a:p>
          <a:p>
            <a:r>
              <a:rPr lang="en-US" dirty="0"/>
              <a:t>Lashed out</a:t>
            </a:r>
          </a:p>
          <a:p>
            <a:r>
              <a:rPr lang="en-US" dirty="0"/>
              <a:t>Raged</a:t>
            </a:r>
          </a:p>
          <a:p>
            <a:r>
              <a:rPr lang="en-US" dirty="0"/>
              <a:t>Incensed</a:t>
            </a:r>
          </a:p>
        </p:txBody>
      </p:sp>
      <p:sp>
        <p:nvSpPr>
          <p:cNvPr id="4" name="Content Placeholder 3">
            <a:extLst>
              <a:ext uri="{FF2B5EF4-FFF2-40B4-BE49-F238E27FC236}">
                <a16:creationId xmlns:a16="http://schemas.microsoft.com/office/drawing/2014/main" id="{B10ED7AD-922F-4998-AB8D-D61C9DA91622}"/>
              </a:ext>
            </a:extLst>
          </p:cNvPr>
          <p:cNvSpPr>
            <a:spLocks noGrp="1"/>
          </p:cNvSpPr>
          <p:nvPr>
            <p:ph sz="half" idx="2"/>
          </p:nvPr>
        </p:nvSpPr>
        <p:spPr>
          <a:xfrm>
            <a:off x="6172200" y="2447777"/>
            <a:ext cx="5181600" cy="3729186"/>
          </a:xfrm>
        </p:spPr>
        <p:txBody>
          <a:bodyPr/>
          <a:lstStyle/>
          <a:p>
            <a:r>
              <a:rPr lang="en-US" dirty="0"/>
              <a:t>Scoffed</a:t>
            </a:r>
          </a:p>
          <a:p>
            <a:r>
              <a:rPr lang="en-US" dirty="0"/>
              <a:t>Frustration</a:t>
            </a:r>
          </a:p>
          <a:p>
            <a:r>
              <a:rPr lang="en-US" dirty="0"/>
              <a:t>Erupted</a:t>
            </a:r>
          </a:p>
          <a:p>
            <a:r>
              <a:rPr lang="en-US" dirty="0"/>
              <a:t>Rant</a:t>
            </a:r>
          </a:p>
          <a:p>
            <a:r>
              <a:rPr lang="en-US" dirty="0"/>
              <a:t>Boasted</a:t>
            </a:r>
          </a:p>
          <a:p>
            <a:r>
              <a:rPr lang="en-US" dirty="0"/>
              <a:t>Gloated</a:t>
            </a:r>
          </a:p>
        </p:txBody>
      </p:sp>
    </p:spTree>
    <p:extLst>
      <p:ext uri="{BB962C8B-B14F-4D97-AF65-F5344CB8AC3E}">
        <p14:creationId xmlns:p14="http://schemas.microsoft.com/office/powerpoint/2010/main" val="29894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56E4-3D2F-4854-8BFA-DF4976CA0148}"/>
              </a:ext>
            </a:extLst>
          </p:cNvPr>
          <p:cNvSpPr>
            <a:spLocks noGrp="1"/>
          </p:cNvSpPr>
          <p:nvPr>
            <p:ph type="title"/>
          </p:nvPr>
        </p:nvSpPr>
        <p:spPr/>
        <p:txBody>
          <a:bodyPr>
            <a:normAutofit/>
          </a:bodyPr>
          <a:lstStyle/>
          <a:p>
            <a:r>
              <a:rPr lang="en-US" sz="5400" b="1" dirty="0"/>
              <a:t>Examples of Spin media bias:</a:t>
            </a:r>
          </a:p>
        </p:txBody>
      </p:sp>
      <p:pic>
        <p:nvPicPr>
          <p:cNvPr id="7" name="Content Placeholder 6">
            <a:extLst>
              <a:ext uri="{FF2B5EF4-FFF2-40B4-BE49-F238E27FC236}">
                <a16:creationId xmlns:a16="http://schemas.microsoft.com/office/drawing/2014/main" id="{EBBA87C2-1F76-4A80-906F-F100C3192D92}"/>
              </a:ext>
            </a:extLst>
          </p:cNvPr>
          <p:cNvPicPr>
            <a:picLocks noGrp="1" noChangeAspect="1"/>
          </p:cNvPicPr>
          <p:nvPr>
            <p:ph idx="1"/>
          </p:nvPr>
        </p:nvPicPr>
        <p:blipFill>
          <a:blip r:embed="rId2"/>
          <a:stretch>
            <a:fillRect/>
          </a:stretch>
        </p:blipFill>
        <p:spPr>
          <a:xfrm>
            <a:off x="838201" y="1690687"/>
            <a:ext cx="10071562" cy="4834349"/>
          </a:xfrm>
          <a:prstGeom prst="rect">
            <a:avLst/>
          </a:prstGeom>
        </p:spPr>
      </p:pic>
    </p:spTree>
    <p:extLst>
      <p:ext uri="{BB962C8B-B14F-4D97-AF65-F5344CB8AC3E}">
        <p14:creationId xmlns:p14="http://schemas.microsoft.com/office/powerpoint/2010/main" val="148992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CE0D-62F6-4DBF-AC85-8F1903EBD6ED}"/>
              </a:ext>
            </a:extLst>
          </p:cNvPr>
          <p:cNvSpPr>
            <a:spLocks noGrp="1"/>
          </p:cNvSpPr>
          <p:nvPr>
            <p:ph type="title"/>
          </p:nvPr>
        </p:nvSpPr>
        <p:spPr/>
        <p:txBody>
          <a:bodyPr>
            <a:normAutofit/>
          </a:bodyPr>
          <a:lstStyle/>
          <a:p>
            <a:r>
              <a:rPr lang="en-US" sz="6000" b="1" dirty="0"/>
              <a:t>2. UNSUBSTANTIATED CLAIM BIAS</a:t>
            </a:r>
          </a:p>
        </p:txBody>
      </p:sp>
      <p:sp>
        <p:nvSpPr>
          <p:cNvPr id="3" name="Content Placeholder 2">
            <a:extLst>
              <a:ext uri="{FF2B5EF4-FFF2-40B4-BE49-F238E27FC236}">
                <a16:creationId xmlns:a16="http://schemas.microsoft.com/office/drawing/2014/main" id="{7927CF8F-7D16-4EE2-9BE9-70BC762B8742}"/>
              </a:ext>
            </a:extLst>
          </p:cNvPr>
          <p:cNvSpPr>
            <a:spLocks noGrp="1"/>
          </p:cNvSpPr>
          <p:nvPr>
            <p:ph idx="1"/>
          </p:nvPr>
        </p:nvSpPr>
        <p:spPr/>
        <p:txBody>
          <a:bodyPr/>
          <a:lstStyle/>
          <a:p>
            <a:r>
              <a:rPr lang="en-US" dirty="0"/>
              <a:t>Journalists sometimes make claims in their reporting without including evidence to back them up. This can occur in the headline of an article, or in the body.</a:t>
            </a:r>
          </a:p>
          <a:p>
            <a:r>
              <a:rPr lang="en-US" dirty="0"/>
              <a:t>Statements that appear to be fact, but do not include specific evidence, are a key indication of this type of media bias.</a:t>
            </a:r>
          </a:p>
        </p:txBody>
      </p:sp>
    </p:spTree>
    <p:extLst>
      <p:ext uri="{BB962C8B-B14F-4D97-AF65-F5344CB8AC3E}">
        <p14:creationId xmlns:p14="http://schemas.microsoft.com/office/powerpoint/2010/main" val="11660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01BF-6AA2-4CAE-9136-0D1BCEC4C629}"/>
              </a:ext>
            </a:extLst>
          </p:cNvPr>
          <p:cNvSpPr>
            <a:spLocks noGrp="1"/>
          </p:cNvSpPr>
          <p:nvPr>
            <p:ph type="title"/>
          </p:nvPr>
        </p:nvSpPr>
        <p:spPr/>
        <p:txBody>
          <a:bodyPr>
            <a:noAutofit/>
          </a:bodyPr>
          <a:lstStyle/>
          <a:p>
            <a:r>
              <a:rPr lang="en-US" sz="5400" b="1" dirty="0"/>
              <a:t>Examples of Unsubstantiated Claims Media Bias:</a:t>
            </a:r>
          </a:p>
        </p:txBody>
      </p:sp>
      <p:pic>
        <p:nvPicPr>
          <p:cNvPr id="4" name="Content Placeholder 3">
            <a:extLst>
              <a:ext uri="{FF2B5EF4-FFF2-40B4-BE49-F238E27FC236}">
                <a16:creationId xmlns:a16="http://schemas.microsoft.com/office/drawing/2014/main" id="{F5164B85-7EDC-4199-8540-A54A29D1C7E3}"/>
              </a:ext>
            </a:extLst>
          </p:cNvPr>
          <p:cNvPicPr>
            <a:picLocks noGrp="1" noChangeAspect="1"/>
          </p:cNvPicPr>
          <p:nvPr>
            <p:ph idx="1"/>
          </p:nvPr>
        </p:nvPicPr>
        <p:blipFill>
          <a:blip r:embed="rId2"/>
          <a:stretch>
            <a:fillRect/>
          </a:stretch>
        </p:blipFill>
        <p:spPr>
          <a:xfrm>
            <a:off x="838200" y="2194559"/>
            <a:ext cx="10515600" cy="4298316"/>
          </a:xfrm>
          <a:prstGeom prst="rect">
            <a:avLst/>
          </a:prstGeom>
        </p:spPr>
      </p:pic>
    </p:spTree>
    <p:extLst>
      <p:ext uri="{BB962C8B-B14F-4D97-AF65-F5344CB8AC3E}">
        <p14:creationId xmlns:p14="http://schemas.microsoft.com/office/powerpoint/2010/main" val="420294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E31-B9F2-48AE-92E8-38FA936DF8AC}"/>
              </a:ext>
            </a:extLst>
          </p:cNvPr>
          <p:cNvSpPr>
            <a:spLocks noGrp="1"/>
          </p:cNvSpPr>
          <p:nvPr>
            <p:ph type="title"/>
          </p:nvPr>
        </p:nvSpPr>
        <p:spPr/>
        <p:txBody>
          <a:bodyPr>
            <a:noAutofit/>
          </a:bodyPr>
          <a:lstStyle/>
          <a:p>
            <a:r>
              <a:rPr lang="en-US" sz="6000" b="1" dirty="0"/>
              <a:t>3. OPINION STATEMENTS PRESENTED AS FACTS BIAS</a:t>
            </a:r>
          </a:p>
        </p:txBody>
      </p:sp>
      <p:sp>
        <p:nvSpPr>
          <p:cNvPr id="3" name="Content Placeholder 2">
            <a:extLst>
              <a:ext uri="{FF2B5EF4-FFF2-40B4-BE49-F238E27FC236}">
                <a16:creationId xmlns:a16="http://schemas.microsoft.com/office/drawing/2014/main" id="{F3762B2C-3A88-43F1-B494-AC5D4B6C1BDC}"/>
              </a:ext>
            </a:extLst>
          </p:cNvPr>
          <p:cNvSpPr>
            <a:spLocks noGrp="1"/>
          </p:cNvSpPr>
          <p:nvPr>
            <p:ph idx="1"/>
          </p:nvPr>
        </p:nvSpPr>
        <p:spPr>
          <a:xfrm>
            <a:off x="838200" y="2011679"/>
            <a:ext cx="10515600" cy="4481196"/>
          </a:xfrm>
        </p:spPr>
        <p:txBody>
          <a:bodyPr>
            <a:normAutofit/>
          </a:bodyPr>
          <a:lstStyle/>
          <a:p>
            <a:r>
              <a:rPr lang="en-US" dirty="0"/>
              <a:t>Sometimes journalists use subjective language or statements under the guise of reporting objectively.</a:t>
            </a:r>
          </a:p>
          <a:p>
            <a:r>
              <a:rPr lang="en-US" dirty="0"/>
              <a:t>A subjective statement is one that is based on personal opinions, assumptions, beliefs, tastes, preferences, or interpretations. </a:t>
            </a:r>
          </a:p>
          <a:p>
            <a:r>
              <a:rPr lang="en-US" dirty="0"/>
              <a:t>It is a statement colored by their specific perspective or lens and cannot be verified using concrete facts and figures within the article.</a:t>
            </a:r>
          </a:p>
          <a:p>
            <a:r>
              <a:rPr lang="en-US" dirty="0"/>
              <a:t>An objective statement, on the other hand, is an observation of observable facts . It is not based on emotions or personal opinion and is based on empirical evidence — what is quantifiable and measurable .</a:t>
            </a:r>
          </a:p>
        </p:txBody>
      </p:sp>
    </p:spTree>
    <p:extLst>
      <p:ext uri="{BB962C8B-B14F-4D97-AF65-F5344CB8AC3E}">
        <p14:creationId xmlns:p14="http://schemas.microsoft.com/office/powerpoint/2010/main" val="420258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1166</Words>
  <Application>Microsoft Office PowerPoint</Application>
  <PresentationFormat>Widescreen</PresentationFormat>
  <Paragraphs>137</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HelveticaNeue</vt:lpstr>
      <vt:lpstr>HelveticaNeue-Bold</vt:lpstr>
      <vt:lpstr>Office Theme</vt:lpstr>
      <vt:lpstr>RECOGNIZING MEDIA BIAS</vt:lpstr>
      <vt:lpstr>1. SPIN BIAS</vt:lpstr>
      <vt:lpstr>Examples of Spin Words and Phrases:</vt:lpstr>
      <vt:lpstr>Spin words and phrases used to imply bad behavior: These words are often used without providing hard facts, direct quotes, or witnessed behavior:</vt:lpstr>
      <vt:lpstr>To stir emotions, reports often include colored, dramatic, or sensational words as a substitute for the word “said.”</vt:lpstr>
      <vt:lpstr>Examples of Spin media bias:</vt:lpstr>
      <vt:lpstr>2. UNSUBSTANTIATED CLAIM BIAS</vt:lpstr>
      <vt:lpstr>Examples of Unsubstantiated Claims Media Bias:</vt:lpstr>
      <vt:lpstr>3. OPINION STATEMENTS PRESENTED AS FACTS BIAS</vt:lpstr>
      <vt:lpstr>Words that signal subjective statements include:</vt:lpstr>
      <vt:lpstr>Editorial reviews by AllSides found that some media outlets blur the line between subjective statements and objective statements, leading to potential confusion for readers, in two key ways:</vt:lpstr>
      <vt:lpstr>Examples of Opinion Statements Presented as Fact:</vt:lpstr>
      <vt:lpstr>4. SENSATIONALISM/EMOTIONALISM</vt:lpstr>
      <vt:lpstr>Words and phrases used by the media that signal sensationalism/emotionalism include:</vt:lpstr>
      <vt:lpstr>Ex. of Sensationalism/Emotionalism Media Bias:</vt:lpstr>
      <vt:lpstr>5. MUDSLINGING/Ad Hominem BIAS</vt:lpstr>
      <vt:lpstr>Examples of Mudslinging:</vt:lpstr>
      <vt:lpstr>6. MIND READING BIAS</vt:lpstr>
      <vt:lpstr>Examples of Mind Reading:</vt:lpstr>
      <vt:lpstr>7. SLANT BIAS</vt:lpstr>
      <vt:lpstr>Examples of Slant:</vt:lpstr>
      <vt:lpstr>8. FLAWED LOGIC BIAS</vt:lpstr>
      <vt:lpstr>Examples of Flawed Logic:</vt:lpstr>
      <vt:lpstr>9. BIAS BY OMISSION</vt:lpstr>
      <vt:lpstr>Examples of Bias by Omission:</vt:lpstr>
      <vt:lpstr>10. Omission of Source Attribution</vt:lpstr>
      <vt:lpstr>Examples of Omission of Source Attribution:</vt:lpstr>
      <vt:lpstr>11. BIAS BY PLACEMENT</vt:lpstr>
      <vt:lpstr>Examples of Bias by Placement: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MEDIA BIAS</dc:title>
  <dc:creator>David Dudley</dc:creator>
  <cp:lastModifiedBy>David Dudley</cp:lastModifiedBy>
  <cp:revision>4</cp:revision>
  <dcterms:created xsi:type="dcterms:W3CDTF">2020-09-17T11:32:29Z</dcterms:created>
  <dcterms:modified xsi:type="dcterms:W3CDTF">2020-09-17T11:53:41Z</dcterms:modified>
</cp:coreProperties>
</file>